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8" r:id="rId2"/>
    <p:sldId id="369" r:id="rId3"/>
    <p:sldId id="370" r:id="rId4"/>
    <p:sldId id="371" r:id="rId5"/>
    <p:sldId id="388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5" r:id="rId18"/>
    <p:sldId id="386" r:id="rId19"/>
    <p:sldId id="351" r:id="rId20"/>
    <p:sldId id="361" r:id="rId21"/>
    <p:sldId id="356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F6B4EF9-7194-47EB-9373-0907C366E20D}">
          <p14:sldIdLst>
            <p14:sldId id="368"/>
            <p14:sldId id="369"/>
            <p14:sldId id="370"/>
            <p14:sldId id="371"/>
            <p14:sldId id="388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Phần Chưa có tên" id="{F1CD4251-D3BC-41B7-A2F3-98A118CAF49A}">
          <p14:sldIdLst>
            <p14:sldId id="382"/>
            <p14:sldId id="383"/>
            <p14:sldId id="385"/>
            <p14:sldId id="386"/>
            <p14:sldId id="351"/>
            <p14:sldId id="361"/>
            <p14:sldId id="35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872"/>
    <a:srgbClr val="F89C1E"/>
    <a:srgbClr val="0B9444"/>
    <a:srgbClr val="C4E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3781" autoAdjust="0"/>
  </p:normalViewPr>
  <p:slideViewPr>
    <p:cSldViewPr snapToGrid="0">
      <p:cViewPr varScale="1">
        <p:scale>
          <a:sx n="79" d="100"/>
          <a:sy n="79" d="100"/>
        </p:scale>
        <p:origin x="49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E852-3FC2-4458-B891-B6A585FE0EC6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7D3F-D1A5-4AAB-BB7D-129594C2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7D3F-D1A5-4AAB-BB7D-129594C25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7D3F-D1A5-4AAB-BB7D-129594C25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7D3F-D1A5-4AAB-BB7D-129594C25D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2163-A53B-48F3-8B26-39327D4E8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B225-CA83-4BAB-BED6-69969B5B0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936D-CA84-4F95-AD8A-2FCBCA54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1B24-5796-4318-A924-47668203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3D0D-02A3-463D-9990-5AEDF5EC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4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F811-99BD-406F-8CB0-12B41E0E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4E28F-9BD8-418A-8F7B-8F1039110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1A483-AFF8-4CCD-B2A5-DA989BD9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70BE9-D41F-4D07-97E4-63603CB2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E4F9-0282-4439-A7B8-C0BCCF23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FA921-5055-4558-B80E-3CECCDFB0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0A5AD-7559-48FC-BF9E-7576FD828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B62B-D772-4872-A7CB-B51E7C91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5062-72F7-4C85-B7D8-3836C99D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6AA0-CECA-499F-BA2B-94311B20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A1D0-9CF0-455E-ADC0-7F98BD91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454-2D2A-4DC2-8242-BF72DA5D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4B90-7DA4-4F60-9000-5D44413D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7EDD-9BD3-4B46-B413-9CB2AEC7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6CB8-6EF4-484B-B886-640A9C6B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63CB-D5CB-4488-893B-911B1B9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2532-6EE6-43B7-88B0-1DCC2FD5E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1E68-5D95-40D0-A52A-5E45EB73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8946-FC67-46AF-95A1-2BD30333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E5AE-E41B-4208-93DC-9EE15C9E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3A20-BF5E-486F-A132-631E04EE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9E5C-B883-47E0-AF05-85F4E7092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1B43-89EF-41CB-BFE4-1379E3642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FD762-FF9C-4A39-8F05-7A706CE3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1C39-1B36-43AC-AD0F-09C42F56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978E-78B2-4CBA-B7A5-775F42D7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77CE-69C4-49C6-90A0-88D7BF8D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C6238-6337-473A-B02D-6ACC3D497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B6760-350C-4B2A-8FDB-82B51FB4D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70B05-4D2C-40E4-9DFF-8BE9148BF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E85EB-5067-485C-BB2D-49335C9ED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36BA3-AF5B-4E1B-9AB2-43DB318E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A27D3-4440-4D5E-AFAB-3D9E1129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EFA96-2EAE-43C7-9E56-87368EF4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9215-E2A9-4794-9F86-47939F50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57582-6A44-4123-ADAC-CB1A0B9A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A3129-28E4-4A2B-8CBB-FDBB9AAA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99D01-31CE-408A-B1A4-8F202F4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338DA-A8F8-46C5-8F60-DEA4E748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8F455-CD8F-4BF4-8408-D95C420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A1599-63B4-47A3-9990-F43798D1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380-79C5-422B-8B97-D091F9C7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E5B2-5285-4715-868A-4BD84A434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96BBE-0C61-4004-BA55-15488097F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8D3A-87AA-4A2F-970B-F738E07C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3E922-CFE8-4753-BE33-31C37E88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82EB4-1592-42E8-A648-C99AD00D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1E53-257A-47ED-A810-F7D9C2BE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8DEFA-73C8-4500-AE8A-6FD8C035A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BE156-F9F3-4B3D-BB68-A90027D20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1ED3D-C30A-4F38-894C-7B220DA7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E029C-84BB-4BD8-97CD-F251DBC0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DBB2B-0A0C-4E36-BA9E-628DDA9D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A4552-F536-4AC2-95F5-650B1EDC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2875F-3ED5-45C7-BFE5-D4C5B5221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2A967-9101-4084-9020-7163E6C6E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94F2-B698-41D9-89A8-CCE60F273BDA}" type="datetimeFigureOut">
              <a:rPr lang="en-US" smtClean="0"/>
              <a:t>11/8/22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4BAF6-2945-4E8B-8F9D-5CFD9062C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ED4C-3ABA-43F3-9F89-BF8728C05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A904-0C5E-4D6E-8B37-0B6C7457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CABA84-BEDF-FABF-7AD5-500B301760B4}"/>
              </a:ext>
            </a:extLst>
          </p:cNvPr>
          <p:cNvGrpSpPr/>
          <p:nvPr/>
        </p:nvGrpSpPr>
        <p:grpSpPr>
          <a:xfrm>
            <a:off x="0" y="0"/>
            <a:ext cx="12192000" cy="6865115"/>
            <a:chOff x="0" y="0"/>
            <a:chExt cx="12192000" cy="686511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51D399-9A2C-3985-8DA3-2D387AF869FF}"/>
                </a:ext>
              </a:extLst>
            </p:cNvPr>
            <p:cNvSpPr/>
            <p:nvPr/>
          </p:nvSpPr>
          <p:spPr>
            <a:xfrm>
              <a:off x="0" y="1630942"/>
              <a:ext cx="1869352" cy="5234173"/>
            </a:xfrm>
            <a:custGeom>
              <a:avLst/>
              <a:gdLst>
                <a:gd name="connsiteX0" fmla="*/ 1 w 1869352"/>
                <a:gd name="connsiteY0" fmla="*/ 0 h 5234173"/>
                <a:gd name="connsiteX1" fmla="*/ 1869352 w 1869352"/>
                <a:gd name="connsiteY1" fmla="*/ 5234173 h 5234173"/>
                <a:gd name="connsiteX2" fmla="*/ 0 w 1869352"/>
                <a:gd name="connsiteY2" fmla="*/ 5234173 h 5234173"/>
                <a:gd name="connsiteX3" fmla="*/ 0 w 1869352"/>
                <a:gd name="connsiteY3" fmla="*/ 3 h 523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352" h="5234173">
                  <a:moveTo>
                    <a:pt x="1" y="0"/>
                  </a:moveTo>
                  <a:lnTo>
                    <a:pt x="1869352" y="5234173"/>
                  </a:lnTo>
                  <a:lnTo>
                    <a:pt x="0" y="523417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0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9B70731-05C4-636B-EB0C-36006ADC7BB5}"/>
                </a:ext>
              </a:extLst>
            </p:cNvPr>
            <p:cNvSpPr/>
            <p:nvPr/>
          </p:nvSpPr>
          <p:spPr>
            <a:xfrm>
              <a:off x="9384499" y="2989158"/>
              <a:ext cx="2807501" cy="3875957"/>
            </a:xfrm>
            <a:custGeom>
              <a:avLst/>
              <a:gdLst>
                <a:gd name="connsiteX0" fmla="*/ 2807501 w 2807501"/>
                <a:gd name="connsiteY0" fmla="*/ 0 h 3875957"/>
                <a:gd name="connsiteX1" fmla="*/ 2807501 w 2807501"/>
                <a:gd name="connsiteY1" fmla="*/ 3875957 h 3875957"/>
                <a:gd name="connsiteX2" fmla="*/ 0 w 2807501"/>
                <a:gd name="connsiteY2" fmla="*/ 3875957 h 38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7501" h="3875957">
                  <a:moveTo>
                    <a:pt x="2807501" y="0"/>
                  </a:moveTo>
                  <a:lnTo>
                    <a:pt x="2807501" y="3875957"/>
                  </a:lnTo>
                  <a:lnTo>
                    <a:pt x="0" y="3875957"/>
                  </a:lnTo>
                  <a:close/>
                </a:path>
              </a:pathLst>
            </a:custGeom>
            <a:solidFill>
              <a:srgbClr val="EB0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FB2234-635F-1F0D-903E-5241A901B70C}"/>
                </a:ext>
              </a:extLst>
            </p:cNvPr>
            <p:cNvSpPr/>
            <p:nvPr/>
          </p:nvSpPr>
          <p:spPr>
            <a:xfrm>
              <a:off x="2722175" y="0"/>
              <a:ext cx="9469825" cy="1630941"/>
            </a:xfrm>
            <a:custGeom>
              <a:avLst/>
              <a:gdLst>
                <a:gd name="connsiteX0" fmla="*/ 0 w 9469825"/>
                <a:gd name="connsiteY0" fmla="*/ 0 h 1630941"/>
                <a:gd name="connsiteX1" fmla="*/ 9469825 w 9469825"/>
                <a:gd name="connsiteY1" fmla="*/ 0 h 1630941"/>
                <a:gd name="connsiteX2" fmla="*/ 9469825 w 9469825"/>
                <a:gd name="connsiteY2" fmla="*/ 1630941 h 163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9825" h="1630941">
                  <a:moveTo>
                    <a:pt x="0" y="0"/>
                  </a:moveTo>
                  <a:lnTo>
                    <a:pt x="9469825" y="0"/>
                  </a:lnTo>
                  <a:lnTo>
                    <a:pt x="9469825" y="1630941"/>
                  </a:lnTo>
                  <a:close/>
                </a:path>
              </a:pathLst>
            </a:custGeom>
            <a:solidFill>
              <a:srgbClr val="EB0D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7FBC672-4D5E-7178-674D-8733290316DF}"/>
              </a:ext>
            </a:extLst>
          </p:cNvPr>
          <p:cNvSpPr/>
          <p:nvPr/>
        </p:nvSpPr>
        <p:spPr>
          <a:xfrm>
            <a:off x="2067674" y="3976456"/>
            <a:ext cx="8403493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FF0000"/>
                </a:solidFill>
                <a:latin typeface="Helvetica" pitchFamily="2" charset="0"/>
                <a:ea typeface="+mj-ea"/>
                <a:cs typeface="Arial" panose="020B0604020202020204" pitchFamily="34" charset="0"/>
              </a:rPr>
              <a:t>CHỢ TRUYỀN THỐNG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792588-2226-1057-67B2-C9F4BC07086B}"/>
              </a:ext>
            </a:extLst>
          </p:cNvPr>
          <p:cNvGrpSpPr/>
          <p:nvPr/>
        </p:nvGrpSpPr>
        <p:grpSpPr>
          <a:xfrm>
            <a:off x="2807501" y="871246"/>
            <a:ext cx="6576998" cy="1716901"/>
            <a:chOff x="2739125" y="765376"/>
            <a:chExt cx="6576998" cy="17169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58BCE6-BA95-DB47-C26B-49F2D384EF80}"/>
                </a:ext>
              </a:extLst>
            </p:cNvPr>
            <p:cNvSpPr/>
            <p:nvPr/>
          </p:nvSpPr>
          <p:spPr>
            <a:xfrm>
              <a:off x="5166731" y="1303338"/>
              <a:ext cx="4149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>
                  <a:ln w="285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SVN-Neue Kabel" panose="020C0502020203020303" pitchFamily="34" charset="0"/>
                </a:rPr>
                <a:t>TỔNG CÔNG TY</a:t>
              </a:r>
            </a:p>
            <a:p>
              <a:r>
                <a:rPr lang="vi-VN">
                  <a:ln w="285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SVN-Neue Kabel" panose="020C0502020203020303" pitchFamily="34" charset="0"/>
                </a:rPr>
                <a:t>GIẢI PHÁP DOANH NGHIỆP VIETTEL</a:t>
              </a:r>
              <a:endParaRPr lang="en-US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SVN-Neue Kabel" panose="020C0502020203020303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5B722E-CEA3-3228-11D9-C9BB33E78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125" y="765376"/>
              <a:ext cx="2427606" cy="171690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2EFE2-38FA-C364-E205-56A91CDFAF0D}"/>
              </a:ext>
            </a:extLst>
          </p:cNvPr>
          <p:cNvSpPr/>
          <p:nvPr/>
        </p:nvSpPr>
        <p:spPr>
          <a:xfrm>
            <a:off x="1551358" y="2653017"/>
            <a:ext cx="9784049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>
                <a:solidFill>
                  <a:srgbClr val="F89C1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 PHÁP CHUYỂN ĐỔI SỐ VÀ THANH TOÁN KHÔNG DÙNG TIỀN MẶT CHO</a:t>
            </a:r>
          </a:p>
        </p:txBody>
      </p:sp>
    </p:spTree>
    <p:extLst>
      <p:ext uri="{BB962C8B-B14F-4D97-AF65-F5344CB8AC3E}">
        <p14:creationId xmlns:p14="http://schemas.microsoft.com/office/powerpoint/2010/main" val="303470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D745A-15C3-784D-E564-FCACDD50112B}"/>
              </a:ext>
            </a:extLst>
          </p:cNvPr>
          <p:cNvSpPr txBox="1"/>
          <p:nvPr/>
        </p:nvSpPr>
        <p:spPr>
          <a:xfrm>
            <a:off x="28779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vi-VN" sz="2000">
                <a:solidFill>
                  <a:srgbClr val="F89C1E"/>
                </a:solidFill>
              </a:rPr>
              <a:t>3. QUẢN LÝ TẠM NGƯNG – THU HỒI – TRẢ - TRỐNG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74F63-5C9C-004C-0D64-2880407FC514}"/>
              </a:ext>
            </a:extLst>
          </p:cNvPr>
          <p:cNvSpPr txBox="1"/>
          <p:nvPr/>
        </p:nvSpPr>
        <p:spPr>
          <a:xfrm>
            <a:off x="521943" y="1813951"/>
            <a:ext cx="5721778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r>
              <a:rPr lang="vi-VN"/>
              <a:t>Quản lý tạm ngưng kinh doanh.</a:t>
            </a:r>
          </a:p>
          <a:p>
            <a:r>
              <a:rPr lang="vi-VN"/>
              <a:t>Quản lý sạp thu hồi.</a:t>
            </a:r>
          </a:p>
          <a:p>
            <a:r>
              <a:rPr lang="vi-VN"/>
              <a:t>Quản lý sạp trả.</a:t>
            </a:r>
          </a:p>
          <a:p>
            <a:r>
              <a:rPr lang="vi-VN"/>
              <a:t>Quản lý sạp trống.</a:t>
            </a:r>
          </a:p>
          <a:p>
            <a:r>
              <a:rPr lang="vi-VN"/>
              <a:t>Quản lý sạp vỡ nợ.</a:t>
            </a:r>
          </a:p>
          <a:p>
            <a:r>
              <a:rPr lang="vi-VN"/>
              <a:t>Các chức năng thêm, xóa, sửa, tìm kiếm.</a:t>
            </a:r>
          </a:p>
          <a:p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98C9BE-CF98-C035-225A-E84DF6CCDC3E}"/>
              </a:ext>
            </a:extLst>
          </p:cNvPr>
          <p:cNvSpPr/>
          <p:nvPr/>
        </p:nvSpPr>
        <p:spPr>
          <a:xfrm>
            <a:off x="11062296" y="6021519"/>
            <a:ext cx="752534" cy="688013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10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83A2A055-6B12-E86C-4C17-C05A0AF4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88A4E-B91D-CD97-3DB1-DB4E6C821773}"/>
              </a:ext>
            </a:extLst>
          </p:cNvPr>
          <p:cNvSpPr/>
          <p:nvPr/>
        </p:nvSpPr>
        <p:spPr>
          <a:xfrm>
            <a:off x="379652" y="2005911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26DAF72-517E-3972-856F-2F290A5B6B60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03D934-7FA4-EBFE-0A83-7D165A4EA023}"/>
              </a:ext>
            </a:extLst>
          </p:cNvPr>
          <p:cNvSpPr/>
          <p:nvPr/>
        </p:nvSpPr>
        <p:spPr>
          <a:xfrm>
            <a:off x="379651" y="2607907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AF973D-07A3-6368-D639-271CADC28B1B}"/>
              </a:ext>
            </a:extLst>
          </p:cNvPr>
          <p:cNvSpPr/>
          <p:nvPr/>
        </p:nvSpPr>
        <p:spPr>
          <a:xfrm>
            <a:off x="379652" y="3175333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E37887-1BB4-3A3A-A07C-E78170DE0890}"/>
              </a:ext>
            </a:extLst>
          </p:cNvPr>
          <p:cNvSpPr/>
          <p:nvPr/>
        </p:nvSpPr>
        <p:spPr>
          <a:xfrm>
            <a:off x="379652" y="3770496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E3642-FB3B-8B2E-66AC-4EB14052069A}"/>
              </a:ext>
            </a:extLst>
          </p:cNvPr>
          <p:cNvSpPr/>
          <p:nvPr/>
        </p:nvSpPr>
        <p:spPr>
          <a:xfrm>
            <a:off x="379652" y="4375623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Đồ họa 3">
            <a:extLst>
              <a:ext uri="{FF2B5EF4-FFF2-40B4-BE49-F238E27FC236}">
                <a16:creationId xmlns:a16="http://schemas.microsoft.com/office/drawing/2014/main" id="{8C084A00-9ECA-0E17-0399-234A51E299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9369" y="1426367"/>
            <a:ext cx="5480688" cy="500103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4AB6F49-BB44-1EA4-E6D1-9BDF637CCC7C}"/>
              </a:ext>
            </a:extLst>
          </p:cNvPr>
          <p:cNvSpPr/>
          <p:nvPr/>
        </p:nvSpPr>
        <p:spPr>
          <a:xfrm>
            <a:off x="379652" y="4945438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83A2A055-6B12-E86C-4C17-C05A0AF4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26DAF72-517E-3972-856F-2F290A5B6B60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566F99-FB8C-D6CF-6E5F-7DE2097479CB}"/>
              </a:ext>
            </a:extLst>
          </p:cNvPr>
          <p:cNvSpPr txBox="1"/>
          <p:nvPr/>
        </p:nvSpPr>
        <p:spPr>
          <a:xfrm>
            <a:off x="669364" y="2075911"/>
            <a:ext cx="7313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Phát hành hóa đơn điện tử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Hóa đơn được khởi tạo, lập, gửi, nhận, lưu trữ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Lập hóa đơn nháp, chỉnh sửa hóa đơn nháp, xem hóa đơn nháp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Tải file PDF hóa đơn chuyển đổi về hệ thống, cho phép xem và in hóa đơn.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Phát hành hóa đơn tự động: hệ thống sẽ tự động phát hành hóa đơn cho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những phiếu thu đã lập mà chưa phát hành tay.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Trang tổng quan: thống kê số lượng, tổng tiền hóa đơn đã phát hành trong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ngày, hóa đơn phát hành tự động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Báo cáo thống kê hoá đơn theo loại hóa đơn: phát hành, điều chỉnh, hủy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Báo cáo tình hình sử dụng hóa đơn, xuất dữ liệu ra </a:t>
            </a:r>
            <a:r>
              <a:rPr lang="vi-VN" err="1">
                <a:latin typeface="Helvetica" panose="020B0604020202020204" pitchFamily="34" charset="0"/>
                <a:cs typeface="Helvetica" panose="020B0604020202020204" pitchFamily="34" charset="0"/>
              </a:rPr>
              <a:t>file</a:t>
            </a:r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err="1">
                <a:latin typeface="Helvetica" panose="020B0604020202020204" pitchFamily="34" charset="0"/>
                <a:cs typeface="Helvetica" panose="020B0604020202020204" pitchFamily="34" charset="0"/>
              </a:rPr>
              <a:t>excel</a:t>
            </a:r>
            <a:endParaRPr lang="vi-VN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Đồ họa 4">
            <a:extLst>
              <a:ext uri="{FF2B5EF4-FFF2-40B4-BE49-F238E27FC236}">
                <a16:creationId xmlns:a16="http://schemas.microsoft.com/office/drawing/2014/main" id="{0AB6E187-C0A6-4F67-3B3B-093A274274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3247" y="1923905"/>
            <a:ext cx="3862574" cy="3831963"/>
          </a:xfrm>
          <a:prstGeom prst="rect">
            <a:avLst/>
          </a:prstGeom>
        </p:spPr>
      </p:pic>
      <p:sp>
        <p:nvSpPr>
          <p:cNvPr id="21" name="Hình Bầu dục 22">
            <a:extLst>
              <a:ext uri="{FF2B5EF4-FFF2-40B4-BE49-F238E27FC236}">
                <a16:creationId xmlns:a16="http://schemas.microsoft.com/office/drawing/2014/main" id="{34560581-3EFB-E52E-E55D-0A46DE040323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A34C8D8-DCFE-A93B-C18C-7696FCB87C86}"/>
              </a:ext>
            </a:extLst>
          </p:cNvPr>
          <p:cNvSpPr txBox="1"/>
          <p:nvPr/>
        </p:nvSpPr>
        <p:spPr>
          <a:xfrm>
            <a:off x="11282228" y="6205408"/>
            <a:ext cx="43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</a:p>
        </p:txBody>
      </p:sp>
      <p:sp>
        <p:nvSpPr>
          <p:cNvPr id="23" name="Oval 37">
            <a:extLst>
              <a:ext uri="{FF2B5EF4-FFF2-40B4-BE49-F238E27FC236}">
                <a16:creationId xmlns:a16="http://schemas.microsoft.com/office/drawing/2014/main" id="{8ADF6947-7859-6C81-5323-B98556B8AA60}"/>
              </a:ext>
            </a:extLst>
          </p:cNvPr>
          <p:cNvSpPr/>
          <p:nvPr/>
        </p:nvSpPr>
        <p:spPr>
          <a:xfrm>
            <a:off x="463235" y="2188623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42">
            <a:extLst>
              <a:ext uri="{FF2B5EF4-FFF2-40B4-BE49-F238E27FC236}">
                <a16:creationId xmlns:a16="http://schemas.microsoft.com/office/drawing/2014/main" id="{54518E6B-D009-8C68-9E05-7C102C7FCEC4}"/>
              </a:ext>
            </a:extLst>
          </p:cNvPr>
          <p:cNvSpPr/>
          <p:nvPr/>
        </p:nvSpPr>
        <p:spPr>
          <a:xfrm>
            <a:off x="463235" y="27204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3">
            <a:extLst>
              <a:ext uri="{FF2B5EF4-FFF2-40B4-BE49-F238E27FC236}">
                <a16:creationId xmlns:a16="http://schemas.microsoft.com/office/drawing/2014/main" id="{AF568228-1A68-A932-2AEC-443D618E6ABB}"/>
              </a:ext>
            </a:extLst>
          </p:cNvPr>
          <p:cNvSpPr/>
          <p:nvPr/>
        </p:nvSpPr>
        <p:spPr>
          <a:xfrm>
            <a:off x="462888" y="3564843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97F9CD2D-7D0B-84AF-1C6F-1D8642485C40}"/>
              </a:ext>
            </a:extLst>
          </p:cNvPr>
          <p:cNvSpPr/>
          <p:nvPr/>
        </p:nvSpPr>
        <p:spPr>
          <a:xfrm>
            <a:off x="462888" y="4126294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5">
            <a:extLst>
              <a:ext uri="{FF2B5EF4-FFF2-40B4-BE49-F238E27FC236}">
                <a16:creationId xmlns:a16="http://schemas.microsoft.com/office/drawing/2014/main" id="{78525522-8D61-FF93-9F18-6D02BD4CDE57}"/>
              </a:ext>
            </a:extLst>
          </p:cNvPr>
          <p:cNvSpPr/>
          <p:nvPr/>
        </p:nvSpPr>
        <p:spPr>
          <a:xfrm>
            <a:off x="462888" y="4653801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5">
            <a:extLst>
              <a:ext uri="{FF2B5EF4-FFF2-40B4-BE49-F238E27FC236}">
                <a16:creationId xmlns:a16="http://schemas.microsoft.com/office/drawing/2014/main" id="{D85CDBFB-8644-DC74-EEEB-12932B6E8EA4}"/>
              </a:ext>
            </a:extLst>
          </p:cNvPr>
          <p:cNvSpPr/>
          <p:nvPr/>
        </p:nvSpPr>
        <p:spPr>
          <a:xfrm>
            <a:off x="462888" y="5271010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7A71F4-5A8F-1932-57CF-4BCFA57EA239}"/>
              </a:ext>
            </a:extLst>
          </p:cNvPr>
          <p:cNvSpPr txBox="1"/>
          <p:nvPr/>
        </p:nvSpPr>
        <p:spPr>
          <a:xfrm>
            <a:off x="28779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4</a:t>
            </a:r>
            <a:r>
              <a:rPr lang="vi-VN" sz="2000">
                <a:solidFill>
                  <a:srgbClr val="F89C1E"/>
                </a:solidFill>
              </a:rPr>
              <a:t>. </a:t>
            </a:r>
            <a:r>
              <a:rPr lang="en-US" sz="2000">
                <a:solidFill>
                  <a:srgbClr val="F89C1E"/>
                </a:solidFill>
              </a:rPr>
              <a:t>TÍCH HỢP HOÁ ĐƠN ĐIỆN TỬ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34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83A2A055-6B12-E86C-4C17-C05A0AF4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D0BCA-801B-C205-3844-B959333D5C3F}"/>
              </a:ext>
            </a:extLst>
          </p:cNvPr>
          <p:cNvSpPr txBox="1"/>
          <p:nvPr/>
        </p:nvSpPr>
        <p:spPr>
          <a:xfrm flipH="1">
            <a:off x="608003" y="1833032"/>
            <a:ext cx="8451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Quản lý sạp - ngành hàng - người quản lý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khu vực sạp hàng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danh mục người quản lý sạp hàng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danh mục ngành hàng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danh mục sạp - hộ kinh doanh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sạp vi phạm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phụ sạp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Quản lý nguồn thu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nguồn thu về phí chợ, phí bảo vệ, phí vệ sinh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nguồn thu tiền điện, tiền nước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Quản lý thu khác, tạm ngưng</a:t>
            </a:r>
          </a:p>
          <a:p>
            <a:r>
              <a:rPr lang="vi-VN">
                <a:latin typeface="Helvetica" panose="020B0604020202020204" pitchFamily="34" charset="0"/>
                <a:cs typeface="Helvetica" panose="020B0604020202020204" pitchFamily="34" charset="0"/>
              </a:rPr>
              <a:t>✓ Tra cứu các khoản thu</a:t>
            </a:r>
          </a:p>
        </p:txBody>
      </p:sp>
      <p:pic>
        <p:nvPicPr>
          <p:cNvPr id="6" name="Đồ họa 4">
            <a:extLst>
              <a:ext uri="{FF2B5EF4-FFF2-40B4-BE49-F238E27FC236}">
                <a16:creationId xmlns:a16="http://schemas.microsoft.com/office/drawing/2014/main" id="{AA0BEC9D-ECBE-A252-5464-D6D222ED96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2639" y="1083110"/>
            <a:ext cx="5181016" cy="518101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FA94F5-6B55-29DE-D6BD-492D847353DE}"/>
              </a:ext>
            </a:extLst>
          </p:cNvPr>
          <p:cNvSpPr/>
          <p:nvPr/>
        </p:nvSpPr>
        <p:spPr>
          <a:xfrm>
            <a:off x="421072" y="1943729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8B9E68-E500-E3A2-24FF-CC5EAEAE0AD4}"/>
              </a:ext>
            </a:extLst>
          </p:cNvPr>
          <p:cNvSpPr/>
          <p:nvPr/>
        </p:nvSpPr>
        <p:spPr>
          <a:xfrm>
            <a:off x="421072" y="3850393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19710790-42C0-743D-5B4E-C8565C899180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Hình Bầu dục 16">
            <a:extLst>
              <a:ext uri="{FF2B5EF4-FFF2-40B4-BE49-F238E27FC236}">
                <a16:creationId xmlns:a16="http://schemas.microsoft.com/office/drawing/2014/main" id="{C9C06CAD-2CC3-E59C-C03F-12DBCD69581C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8CEF8D0-6739-82D5-F369-5336AF6F12F8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9664E-33DC-B96E-FA70-894DCA4E38B3}"/>
              </a:ext>
            </a:extLst>
          </p:cNvPr>
          <p:cNvSpPr txBox="1"/>
          <p:nvPr/>
        </p:nvSpPr>
        <p:spPr>
          <a:xfrm>
            <a:off x="28779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5</a:t>
            </a:r>
            <a:r>
              <a:rPr lang="vi-VN" sz="2000">
                <a:solidFill>
                  <a:srgbClr val="F89C1E"/>
                </a:solidFill>
              </a:rPr>
              <a:t>. </a:t>
            </a:r>
            <a:r>
              <a:rPr lang="en-US" sz="2000">
                <a:solidFill>
                  <a:srgbClr val="F89C1E"/>
                </a:solidFill>
              </a:rPr>
              <a:t>APP DI ĐỘNG DÀNH CHO BẢO VỆ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56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83A2A055-6B12-E86C-4C17-C05A0AF4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19710790-42C0-743D-5B4E-C8565C899180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Hình Bầu dục 16">
            <a:extLst>
              <a:ext uri="{FF2B5EF4-FFF2-40B4-BE49-F238E27FC236}">
                <a16:creationId xmlns:a16="http://schemas.microsoft.com/office/drawing/2014/main" id="{C9C06CAD-2CC3-E59C-C03F-12DBCD69581C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8CEF8D0-6739-82D5-F369-5336AF6F12F8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9664E-33DC-B96E-FA70-894DCA4E38B3}"/>
              </a:ext>
            </a:extLst>
          </p:cNvPr>
          <p:cNvSpPr txBox="1"/>
          <p:nvPr/>
        </p:nvSpPr>
        <p:spPr>
          <a:xfrm>
            <a:off x="28779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6</a:t>
            </a:r>
            <a:r>
              <a:rPr lang="vi-VN" sz="2000">
                <a:solidFill>
                  <a:srgbClr val="F89C1E"/>
                </a:solidFill>
              </a:rPr>
              <a:t>. </a:t>
            </a:r>
            <a:r>
              <a:rPr lang="en-US" sz="2000">
                <a:solidFill>
                  <a:srgbClr val="F89C1E"/>
                </a:solidFill>
              </a:rPr>
              <a:t>APP DI ĐỘNG DÀNH CHO TIỂU THƯƠNG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641FA-0C8C-2C6F-43D6-C08B8768E342}"/>
              </a:ext>
            </a:extLst>
          </p:cNvPr>
          <p:cNvSpPr/>
          <p:nvPr/>
        </p:nvSpPr>
        <p:spPr>
          <a:xfrm>
            <a:off x="663631" y="1941978"/>
            <a:ext cx="5307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Xem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tin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sạp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tin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phụ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sạp</a:t>
            </a:r>
            <a:r>
              <a:rPr lang="vi-VN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Xem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tin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các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phí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phải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đóng</a:t>
            </a:r>
            <a:r>
              <a:rPr lang="vi-VN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Xem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cái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thông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tin vi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phạm</a:t>
            </a:r>
            <a:r>
              <a:rPr lang="vi-VN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Nhận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thông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báo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từ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ban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quản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lý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chợ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Thanh toán chi phí chợ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không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dùng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tiền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mặt</a:t>
            </a:r>
            <a:endParaRPr lang="vi-VN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</p:txBody>
      </p:sp>
      <p:pic>
        <p:nvPicPr>
          <p:cNvPr id="16" name="Đồ họa 3">
            <a:extLst>
              <a:ext uri="{FF2B5EF4-FFF2-40B4-BE49-F238E27FC236}">
                <a16:creationId xmlns:a16="http://schemas.microsoft.com/office/drawing/2014/main" id="{8CDC7F2C-2E1E-521D-A087-966720739C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0811" y="1119464"/>
            <a:ext cx="5027518" cy="5027518"/>
          </a:xfrm>
          <a:prstGeom prst="rect">
            <a:avLst/>
          </a:prstGeom>
        </p:spPr>
      </p:pic>
      <p:sp>
        <p:nvSpPr>
          <p:cNvPr id="17" name="Oval 37">
            <a:extLst>
              <a:ext uri="{FF2B5EF4-FFF2-40B4-BE49-F238E27FC236}">
                <a16:creationId xmlns:a16="http://schemas.microsoft.com/office/drawing/2014/main" id="{147F5657-A27F-6343-0736-1C2859FC3E50}"/>
              </a:ext>
            </a:extLst>
          </p:cNvPr>
          <p:cNvSpPr/>
          <p:nvPr/>
        </p:nvSpPr>
        <p:spPr>
          <a:xfrm>
            <a:off x="463582" y="2275576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42">
            <a:extLst>
              <a:ext uri="{FF2B5EF4-FFF2-40B4-BE49-F238E27FC236}">
                <a16:creationId xmlns:a16="http://schemas.microsoft.com/office/drawing/2014/main" id="{23A5D785-CB87-E1B0-D37C-F07778740C74}"/>
              </a:ext>
            </a:extLst>
          </p:cNvPr>
          <p:cNvSpPr/>
          <p:nvPr/>
        </p:nvSpPr>
        <p:spPr>
          <a:xfrm>
            <a:off x="463582" y="2822368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43">
            <a:extLst>
              <a:ext uri="{FF2B5EF4-FFF2-40B4-BE49-F238E27FC236}">
                <a16:creationId xmlns:a16="http://schemas.microsoft.com/office/drawing/2014/main" id="{D3BD7E4B-F246-3F4C-5FC2-2C5760E8EC6E}"/>
              </a:ext>
            </a:extLst>
          </p:cNvPr>
          <p:cNvSpPr/>
          <p:nvPr/>
        </p:nvSpPr>
        <p:spPr>
          <a:xfrm>
            <a:off x="463582" y="3387348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44">
            <a:extLst>
              <a:ext uri="{FF2B5EF4-FFF2-40B4-BE49-F238E27FC236}">
                <a16:creationId xmlns:a16="http://schemas.microsoft.com/office/drawing/2014/main" id="{3A5F96EA-4EBE-D6CD-AA40-8FFC7DDDDCAD}"/>
              </a:ext>
            </a:extLst>
          </p:cNvPr>
          <p:cNvSpPr/>
          <p:nvPr/>
        </p:nvSpPr>
        <p:spPr>
          <a:xfrm>
            <a:off x="463235" y="3931944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094763C5-5CD8-69CD-2AA6-35CE1C90C128}"/>
              </a:ext>
            </a:extLst>
          </p:cNvPr>
          <p:cNvSpPr/>
          <p:nvPr/>
        </p:nvSpPr>
        <p:spPr>
          <a:xfrm>
            <a:off x="463235" y="4493726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83A2A055-6B12-E86C-4C17-C05A0AF4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19710790-42C0-743D-5B4E-C8565C899180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Hình Bầu dục 16">
            <a:extLst>
              <a:ext uri="{FF2B5EF4-FFF2-40B4-BE49-F238E27FC236}">
                <a16:creationId xmlns:a16="http://schemas.microsoft.com/office/drawing/2014/main" id="{C9C06CAD-2CC3-E59C-C03F-12DBCD69581C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8CEF8D0-6739-82D5-F369-5336AF6F12F8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9664E-33DC-B96E-FA70-894DCA4E38B3}"/>
              </a:ext>
            </a:extLst>
          </p:cNvPr>
          <p:cNvSpPr txBox="1"/>
          <p:nvPr/>
        </p:nvSpPr>
        <p:spPr>
          <a:xfrm>
            <a:off x="28779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7</a:t>
            </a:r>
            <a:r>
              <a:rPr lang="vi-VN" sz="2000">
                <a:solidFill>
                  <a:srgbClr val="F89C1E"/>
                </a:solidFill>
              </a:rPr>
              <a:t>. </a:t>
            </a:r>
            <a:r>
              <a:rPr lang="en-US" sz="2000">
                <a:solidFill>
                  <a:srgbClr val="F89C1E"/>
                </a:solidFill>
              </a:rPr>
              <a:t>BÁO CÁO THỐNG KÊ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69494-D187-B04C-9580-28B3B2357A76}"/>
              </a:ext>
            </a:extLst>
          </p:cNvPr>
          <p:cNvSpPr/>
          <p:nvPr/>
        </p:nvSpPr>
        <p:spPr>
          <a:xfrm>
            <a:off x="754070" y="2471708"/>
            <a:ext cx="85402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Thống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kê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tiền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thu.</a:t>
            </a:r>
          </a:p>
          <a:p>
            <a:pPr algn="just">
              <a:lnSpc>
                <a:spcPct val="200000"/>
              </a:lnSpc>
            </a:pP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Thống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kê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nguồn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thu.</a:t>
            </a:r>
          </a:p>
          <a:p>
            <a:pPr algn="just">
              <a:lnSpc>
                <a:spcPct val="200000"/>
              </a:lnSpc>
            </a:pP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Thống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kê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người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quản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lý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Thống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kê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tổng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 </a:t>
            </a:r>
            <a:r>
              <a:rPr lang="vi-VN" sz="200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hợp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2" charset="0"/>
              </a:rPr>
              <a:t>.</a:t>
            </a:r>
            <a:endParaRPr lang="vi-VN">
              <a:solidFill>
                <a:schemeClr val="tx1">
                  <a:lumMod val="95000"/>
                  <a:lumOff val="5000"/>
                </a:schemeClr>
              </a:solidFill>
              <a:latin typeface="Helvetica" pitchFamily="2" charset="0"/>
            </a:endParaRPr>
          </a:p>
        </p:txBody>
      </p:sp>
      <p:pic>
        <p:nvPicPr>
          <p:cNvPr id="6" name="Đồ họa 3">
            <a:extLst>
              <a:ext uri="{FF2B5EF4-FFF2-40B4-BE49-F238E27FC236}">
                <a16:creationId xmlns:a16="http://schemas.microsoft.com/office/drawing/2014/main" id="{10FD401B-7840-EB66-BBFD-0B3245E426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7455" y="1016153"/>
            <a:ext cx="7457080" cy="4971386"/>
          </a:xfrm>
          <a:prstGeom prst="rect">
            <a:avLst/>
          </a:prstGeom>
        </p:spPr>
      </p:pic>
      <p:sp>
        <p:nvSpPr>
          <p:cNvPr id="7" name="Oval 37">
            <a:extLst>
              <a:ext uri="{FF2B5EF4-FFF2-40B4-BE49-F238E27FC236}">
                <a16:creationId xmlns:a16="http://schemas.microsoft.com/office/drawing/2014/main" id="{5D4171CD-5BF2-8148-8F19-B6D29DBB19C6}"/>
              </a:ext>
            </a:extLst>
          </p:cNvPr>
          <p:cNvSpPr/>
          <p:nvPr/>
        </p:nvSpPr>
        <p:spPr>
          <a:xfrm>
            <a:off x="523542" y="2845201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2">
            <a:extLst>
              <a:ext uri="{FF2B5EF4-FFF2-40B4-BE49-F238E27FC236}">
                <a16:creationId xmlns:a16="http://schemas.microsoft.com/office/drawing/2014/main" id="{40754039-DC6B-5B99-38FD-24FB946594A4}"/>
              </a:ext>
            </a:extLst>
          </p:cNvPr>
          <p:cNvSpPr/>
          <p:nvPr/>
        </p:nvSpPr>
        <p:spPr>
          <a:xfrm>
            <a:off x="523542" y="3436963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43">
            <a:extLst>
              <a:ext uri="{FF2B5EF4-FFF2-40B4-BE49-F238E27FC236}">
                <a16:creationId xmlns:a16="http://schemas.microsoft.com/office/drawing/2014/main" id="{C9A858B2-2E67-11A4-5872-BA98CD3E4C07}"/>
              </a:ext>
            </a:extLst>
          </p:cNvPr>
          <p:cNvSpPr/>
          <p:nvPr/>
        </p:nvSpPr>
        <p:spPr>
          <a:xfrm>
            <a:off x="523542" y="4076893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58B233C8-617D-11D2-5019-692AB67D4514}"/>
              </a:ext>
            </a:extLst>
          </p:cNvPr>
          <p:cNvSpPr/>
          <p:nvPr/>
        </p:nvSpPr>
        <p:spPr>
          <a:xfrm>
            <a:off x="523195" y="4666459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83D752-AC32-3857-E208-D0AA94CB2F62}"/>
              </a:ext>
            </a:extLst>
          </p:cNvPr>
          <p:cNvGrpSpPr/>
          <p:nvPr/>
        </p:nvGrpSpPr>
        <p:grpSpPr>
          <a:xfrm>
            <a:off x="-41096" y="0"/>
            <a:ext cx="12280598" cy="7361931"/>
            <a:chOff x="-41096" y="0"/>
            <a:chExt cx="12280598" cy="73619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C273EE-EF83-C794-506F-DDE6D525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39502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AD6350-404A-4CB8-EEF6-9BD20380C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-649" r="7723" b="649"/>
            <a:stretch/>
          </p:blipFill>
          <p:spPr>
            <a:xfrm>
              <a:off x="-41096" y="2149515"/>
              <a:ext cx="6558554" cy="4280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899D57-6584-E58D-CBFA-9753657BA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580" y="5453743"/>
              <a:ext cx="2413892" cy="14042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46BF67-E719-FA6F-0EE0-6B9EB69EA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7"/>
            <a:stretch/>
          </p:blipFill>
          <p:spPr>
            <a:xfrm>
              <a:off x="-41095" y="261257"/>
              <a:ext cx="7772400" cy="71006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2EC249-122B-1D4A-2645-B39EB23BA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96" y="1051654"/>
              <a:ext cx="5143580" cy="3271818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98DA61-BBDD-0E01-2259-CD94DFCBEBB6}"/>
              </a:ext>
            </a:extLst>
          </p:cNvPr>
          <p:cNvSpPr txBox="1">
            <a:spLocks/>
          </p:cNvSpPr>
          <p:nvPr/>
        </p:nvSpPr>
        <p:spPr>
          <a:xfrm>
            <a:off x="4757370" y="1757051"/>
            <a:ext cx="6902461" cy="1404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chemeClr val="bg1"/>
                </a:solidFill>
                <a:latin typeface="Helvetica" pitchFamily="2" charset="0"/>
              </a:rPr>
              <a:t>GIẢI PHÁP THANH TOÁN KHÔNG DÙNG TIỀN MẶT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D4CCF-1E63-85CE-647A-4030E3E17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47" y="3206687"/>
            <a:ext cx="2569661" cy="9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4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313B3-36FC-82F1-F9D8-8C3D2215B37A}"/>
              </a:ext>
            </a:extLst>
          </p:cNvPr>
          <p:cNvSpPr txBox="1"/>
          <p:nvPr/>
        </p:nvSpPr>
        <p:spPr>
          <a:xfrm>
            <a:off x="988885" y="394840"/>
            <a:ext cx="1028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Helvetica" pitchFamily="2" charset="0"/>
              </a:rPr>
              <a:t>GIẢI PHÁP THANH TOÁN KHÔNG DÙNG TIỀN MẶT - VIETTEL MONEY</a:t>
            </a:r>
            <a:endParaRPr lang="vi-VN" sz="2000" b="1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19710790-42C0-743D-5B4E-C8565C899180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Hình Bầu dục 16">
            <a:extLst>
              <a:ext uri="{FF2B5EF4-FFF2-40B4-BE49-F238E27FC236}">
                <a16:creationId xmlns:a16="http://schemas.microsoft.com/office/drawing/2014/main" id="{C9C06CAD-2CC3-E59C-C03F-12DBCD69581C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8CEF8D0-6739-82D5-F369-5336AF6F12F8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</a:p>
        </p:txBody>
      </p:sp>
      <p:sp>
        <p:nvSpPr>
          <p:cNvPr id="10" name="Freeform: Shape 112">
            <a:extLst>
              <a:ext uri="{FF2B5EF4-FFF2-40B4-BE49-F238E27FC236}">
                <a16:creationId xmlns:a16="http://schemas.microsoft.com/office/drawing/2014/main" id="{D1CD378F-6B36-48EA-8866-DE091DADEDE1}"/>
              </a:ext>
            </a:extLst>
          </p:cNvPr>
          <p:cNvSpPr/>
          <p:nvPr/>
        </p:nvSpPr>
        <p:spPr>
          <a:xfrm>
            <a:off x="981560" y="2645043"/>
            <a:ext cx="3713532" cy="464949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28575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Freeform: Shape 113">
            <a:extLst>
              <a:ext uri="{FF2B5EF4-FFF2-40B4-BE49-F238E27FC236}">
                <a16:creationId xmlns:a16="http://schemas.microsoft.com/office/drawing/2014/main" id="{7751207D-403B-4692-89F6-8A67AFCBAF2C}"/>
              </a:ext>
            </a:extLst>
          </p:cNvPr>
          <p:cNvSpPr/>
          <p:nvPr/>
        </p:nvSpPr>
        <p:spPr>
          <a:xfrm>
            <a:off x="981560" y="4515172"/>
            <a:ext cx="3247540" cy="109582"/>
          </a:xfrm>
          <a:custGeom>
            <a:avLst/>
            <a:gdLst>
              <a:gd name="connsiteX0" fmla="*/ 0 w 5951349"/>
              <a:gd name="connsiteY0" fmla="*/ 0 h 433953"/>
              <a:gd name="connsiteX1" fmla="*/ 5300420 w 5951349"/>
              <a:gd name="connsiteY1" fmla="*/ 30997 h 433953"/>
              <a:gd name="connsiteX2" fmla="*/ 5951349 w 5951349"/>
              <a:gd name="connsiteY2" fmla="*/ 433953 h 433953"/>
              <a:gd name="connsiteX0" fmla="*/ 0 w 5951349"/>
              <a:gd name="connsiteY0" fmla="*/ 0 h 433953"/>
              <a:gd name="connsiteX1" fmla="*/ 5300420 w 5951349"/>
              <a:gd name="connsiteY1" fmla="*/ 0 h 433953"/>
              <a:gd name="connsiteX2" fmla="*/ 5951349 w 5951349"/>
              <a:gd name="connsiteY2" fmla="*/ 433953 h 4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349" h="433953">
                <a:moveTo>
                  <a:pt x="0" y="0"/>
                </a:moveTo>
                <a:lnTo>
                  <a:pt x="5300420" y="0"/>
                </a:lnTo>
                <a:lnTo>
                  <a:pt x="5951349" y="433953"/>
                </a:lnTo>
              </a:path>
            </a:pathLst>
          </a:custGeom>
          <a:noFill/>
          <a:ln w="28575">
            <a:solidFill>
              <a:schemeClr val="accent1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Freeform: Shape 114">
            <a:extLst>
              <a:ext uri="{FF2B5EF4-FFF2-40B4-BE49-F238E27FC236}">
                <a16:creationId xmlns:a16="http://schemas.microsoft.com/office/drawing/2014/main" id="{C07F96D0-6F34-4679-9304-C386F3971833}"/>
              </a:ext>
            </a:extLst>
          </p:cNvPr>
          <p:cNvSpPr/>
          <p:nvPr/>
        </p:nvSpPr>
        <p:spPr>
          <a:xfrm>
            <a:off x="6110654" y="2822997"/>
            <a:ext cx="5301761" cy="592791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93">
            <a:extLst>
              <a:ext uri="{FF2B5EF4-FFF2-40B4-BE49-F238E27FC236}">
                <a16:creationId xmlns:a16="http://schemas.microsoft.com/office/drawing/2014/main" id="{0B9C05F6-B64E-4419-950A-B877AD31F7CB}"/>
              </a:ext>
            </a:extLst>
          </p:cNvPr>
          <p:cNvSpPr txBox="1"/>
          <p:nvPr/>
        </p:nvSpPr>
        <p:spPr>
          <a:xfrm>
            <a:off x="981560" y="2001616"/>
            <a:ext cx="300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Góp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phần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không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dùng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mặt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96">
            <a:extLst>
              <a:ext uri="{FF2B5EF4-FFF2-40B4-BE49-F238E27FC236}">
                <a16:creationId xmlns:a16="http://schemas.microsoft.com/office/drawing/2014/main" id="{930257A5-1E97-4914-A455-4993279F8F34}"/>
              </a:ext>
            </a:extLst>
          </p:cNvPr>
          <p:cNvSpPr txBox="1"/>
          <p:nvPr/>
        </p:nvSpPr>
        <p:spPr>
          <a:xfrm>
            <a:off x="7397751" y="2167872"/>
            <a:ext cx="381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Quyết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định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316/QĐ-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TTg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ngày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09/03/2021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của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Thủ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tướng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Chính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phủ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F465EEC7-3232-452B-9E4B-4D31AA45B7CC}"/>
              </a:ext>
            </a:extLst>
          </p:cNvPr>
          <p:cNvSpPr txBox="1"/>
          <p:nvPr/>
        </p:nvSpPr>
        <p:spPr>
          <a:xfrm>
            <a:off x="7908244" y="1632284"/>
            <a:ext cx="265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Căn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cứ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pháp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Freeform: Shape 114">
            <a:extLst>
              <a:ext uri="{FF2B5EF4-FFF2-40B4-BE49-F238E27FC236}">
                <a16:creationId xmlns:a16="http://schemas.microsoft.com/office/drawing/2014/main" id="{C07F96D0-6F34-4679-9304-C386F3971833}"/>
              </a:ext>
            </a:extLst>
          </p:cNvPr>
          <p:cNvSpPr/>
          <p:nvPr/>
        </p:nvSpPr>
        <p:spPr>
          <a:xfrm flipV="1">
            <a:off x="6581614" y="4030265"/>
            <a:ext cx="4830801" cy="46222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Freeform: Shape 114">
            <a:extLst>
              <a:ext uri="{FF2B5EF4-FFF2-40B4-BE49-F238E27FC236}">
                <a16:creationId xmlns:a16="http://schemas.microsoft.com/office/drawing/2014/main" id="{C07F96D0-6F34-4679-9304-C386F3971833}"/>
              </a:ext>
            </a:extLst>
          </p:cNvPr>
          <p:cNvSpPr/>
          <p:nvPr/>
        </p:nvSpPr>
        <p:spPr>
          <a:xfrm flipV="1">
            <a:off x="6348046" y="4965245"/>
            <a:ext cx="5064369" cy="482917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96">
            <a:extLst>
              <a:ext uri="{FF2B5EF4-FFF2-40B4-BE49-F238E27FC236}">
                <a16:creationId xmlns:a16="http://schemas.microsoft.com/office/drawing/2014/main" id="{930257A5-1E97-4914-A455-4993279F8F34}"/>
              </a:ext>
            </a:extLst>
          </p:cNvPr>
          <p:cNvSpPr txBox="1"/>
          <p:nvPr/>
        </p:nvSpPr>
        <p:spPr>
          <a:xfrm>
            <a:off x="6892869" y="3415788"/>
            <a:ext cx="451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Giấy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phép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số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57/GP-NHNN do Ngân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nhà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nước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cấp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ngày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21/7/2020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96">
            <a:extLst>
              <a:ext uri="{FF2B5EF4-FFF2-40B4-BE49-F238E27FC236}">
                <a16:creationId xmlns:a16="http://schemas.microsoft.com/office/drawing/2014/main" id="{930257A5-1E97-4914-A455-4993279F8F34}"/>
              </a:ext>
            </a:extLst>
          </p:cNvPr>
          <p:cNvSpPr txBox="1"/>
          <p:nvPr/>
        </p:nvSpPr>
        <p:spPr>
          <a:xfrm>
            <a:off x="7121686" y="4813156"/>
            <a:ext cx="438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Quyết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định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số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1916/QĐ-NHNN do Ngân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nhà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nước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cấp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ngày</a:t>
            </a:r>
            <a:r>
              <a:rPr lang="vi-VN" sz="1600" dirty="0">
                <a:latin typeface="Helvetica" panose="020B0604020202020204" pitchFamily="34" charset="0"/>
                <a:cs typeface="Helvetica" panose="020B0604020202020204" pitchFamily="34" charset="0"/>
              </a:rPr>
              <a:t> 26/11/2021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94">
            <a:extLst>
              <a:ext uri="{FF2B5EF4-FFF2-40B4-BE49-F238E27FC236}">
                <a16:creationId xmlns:a16="http://schemas.microsoft.com/office/drawing/2014/main" id="{766C1C64-C671-4C17-BD06-9A17F25D19D6}"/>
              </a:ext>
            </a:extLst>
          </p:cNvPr>
          <p:cNvSpPr txBox="1"/>
          <p:nvPr/>
        </p:nvSpPr>
        <p:spPr>
          <a:xfrm>
            <a:off x="1155954" y="1602958"/>
            <a:ext cx="265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Mục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tiêu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102">
            <a:extLst>
              <a:ext uri="{FF2B5EF4-FFF2-40B4-BE49-F238E27FC236}">
                <a16:creationId xmlns:a16="http://schemas.microsoft.com/office/drawing/2014/main" id="{ADF58669-6D8D-4D8B-82AE-11119CF9B292}"/>
              </a:ext>
            </a:extLst>
          </p:cNvPr>
          <p:cNvSpPr txBox="1"/>
          <p:nvPr/>
        </p:nvSpPr>
        <p:spPr>
          <a:xfrm>
            <a:off x="981560" y="3879145"/>
            <a:ext cx="294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Giảm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chi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phí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triển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khai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tăng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tiện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ích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cho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xã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hội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26" name="Picture 2" descr="Viettel Money - Crunchbase Company Profile &amp; Fu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5" y="3287946"/>
            <a:ext cx="2018312" cy="201831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144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C6EA116D-71EF-1F68-1CAD-DC48EF6779C0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5FF4C-6C08-1929-7F58-60753020650F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EB536-9D82-DB08-1D8A-74A27990B3F1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1403FA0-9E18-5762-DF9A-F797943A4DA1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Hình Bầu dục 16">
            <a:extLst>
              <a:ext uri="{FF2B5EF4-FFF2-40B4-BE49-F238E27FC236}">
                <a16:creationId xmlns:a16="http://schemas.microsoft.com/office/drawing/2014/main" id="{62F14B77-18CF-B2A6-0BFB-3C4F8F31D544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4F74256-6EB3-ED42-6C03-7C5CF8AD064E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9C09E-1B87-4E94-88D4-D5952DF561F3}"/>
              </a:ext>
            </a:extLst>
          </p:cNvPr>
          <p:cNvSpPr txBox="1"/>
          <p:nvPr/>
        </p:nvSpPr>
        <p:spPr>
          <a:xfrm>
            <a:off x="988885" y="394840"/>
            <a:ext cx="1028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Helvetica" pitchFamily="2" charset="0"/>
              </a:rPr>
              <a:t>GIẢI PHÁP THANH TOÁN KHÔNG DÙNG TIỀN MẶT - VIETTEL MONEY</a:t>
            </a:r>
            <a:endParaRPr lang="vi-VN" sz="2000" b="1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7" name="Google Shape;915;p39">
            <a:extLst>
              <a:ext uri="{FF2B5EF4-FFF2-40B4-BE49-F238E27FC236}">
                <a16:creationId xmlns:a16="http://schemas.microsoft.com/office/drawing/2014/main" id="{C1C8C4A5-2FBB-EF1B-1BFE-195E3A233266}"/>
              </a:ext>
            </a:extLst>
          </p:cNvPr>
          <p:cNvSpPr txBox="1">
            <a:spLocks/>
          </p:cNvSpPr>
          <p:nvPr/>
        </p:nvSpPr>
        <p:spPr>
          <a:xfrm>
            <a:off x="6146276" y="2122761"/>
            <a:ext cx="5762189" cy="13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Ví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điện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tử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đóng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vai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trò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trung gian liên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kết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với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tài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ngân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của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khách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để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mở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ra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một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kênh thanh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hiện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đại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thuận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tiện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hơn, cho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phép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người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dùng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có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thể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tạo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tài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giao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dịch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mua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trao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đổi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hóa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dịch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vụ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tiến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thanh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trực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tuyến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trong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thời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gian nhanh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chóng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8" name="Google Shape;916;p39">
            <a:extLst>
              <a:ext uri="{FF2B5EF4-FFF2-40B4-BE49-F238E27FC236}">
                <a16:creationId xmlns:a16="http://schemas.microsoft.com/office/drawing/2014/main" id="{114D6A4D-DDDA-B29A-E7A1-EF943EE08F93}"/>
              </a:ext>
            </a:extLst>
          </p:cNvPr>
          <p:cNvSpPr txBox="1">
            <a:spLocks/>
          </p:cNvSpPr>
          <p:nvPr/>
        </p:nvSpPr>
        <p:spPr>
          <a:xfrm>
            <a:off x="236279" y="2122762"/>
            <a:ext cx="3459028" cy="1491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Miễn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phí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chuyển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nhận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nạp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rút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từ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các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điểm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giao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dịch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trên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toàn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quốc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Thanh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vô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vàn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hóa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đơn,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dịch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vụ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với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những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ưu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đãi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hấp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dẫn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không yêu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cầu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kết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nối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internet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hay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động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trong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quá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trình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Google Shape;917;p39">
            <a:extLst>
              <a:ext uri="{FF2B5EF4-FFF2-40B4-BE49-F238E27FC236}">
                <a16:creationId xmlns:a16="http://schemas.microsoft.com/office/drawing/2014/main" id="{DAF6D01E-32CC-AD32-F369-BB869219F341}"/>
              </a:ext>
            </a:extLst>
          </p:cNvPr>
          <p:cNvSpPr txBox="1">
            <a:spLocks/>
          </p:cNvSpPr>
          <p:nvPr/>
        </p:nvSpPr>
        <p:spPr>
          <a:xfrm>
            <a:off x="95867" y="1547628"/>
            <a:ext cx="273245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>
                <a:solidFill>
                  <a:srgbClr val="FF0000"/>
                </a:solidFill>
                <a:latin typeface="Helvetica" pitchFamily="2" charset="0"/>
              </a:rPr>
              <a:t>TIỀN DI ĐỘNG</a:t>
            </a:r>
            <a:endParaRPr lang="vi-VN" sz="24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20" name="Hình ảnh 15">
            <a:extLst>
              <a:ext uri="{FF2B5EF4-FFF2-40B4-BE49-F238E27FC236}">
                <a16:creationId xmlns:a16="http://schemas.microsoft.com/office/drawing/2014/main" id="{7AB178FE-15CA-5B6B-4820-90F10AC46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28" y="3206782"/>
            <a:ext cx="2790291" cy="2790291"/>
          </a:xfrm>
          <a:prstGeom prst="rect">
            <a:avLst/>
          </a:prstGeom>
        </p:spPr>
      </p:pic>
      <p:pic>
        <p:nvPicPr>
          <p:cNvPr id="21" name="Hình ảnh 16">
            <a:extLst>
              <a:ext uri="{FF2B5EF4-FFF2-40B4-BE49-F238E27FC236}">
                <a16:creationId xmlns:a16="http://schemas.microsoft.com/office/drawing/2014/main" id="{2BA6D7B8-82E6-F1DC-A508-6DB79276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5" y="3898248"/>
            <a:ext cx="3035167" cy="3035167"/>
          </a:xfrm>
          <a:prstGeom prst="rect">
            <a:avLst/>
          </a:prstGeom>
        </p:spPr>
      </p:pic>
      <p:sp>
        <p:nvSpPr>
          <p:cNvPr id="22" name="Google Shape;917;p39">
            <a:extLst>
              <a:ext uri="{FF2B5EF4-FFF2-40B4-BE49-F238E27FC236}">
                <a16:creationId xmlns:a16="http://schemas.microsoft.com/office/drawing/2014/main" id="{A8EE8839-E626-0432-086F-DA091228956F}"/>
              </a:ext>
            </a:extLst>
          </p:cNvPr>
          <p:cNvSpPr txBox="1">
            <a:spLocks/>
          </p:cNvSpPr>
          <p:nvPr/>
        </p:nvSpPr>
        <p:spPr>
          <a:xfrm>
            <a:off x="6434284" y="1547628"/>
            <a:ext cx="234277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>
                <a:solidFill>
                  <a:srgbClr val="FF0000"/>
                </a:solidFill>
                <a:latin typeface="Helvetica" pitchFamily="2" charset="0"/>
              </a:rPr>
              <a:t>VÍ ĐIỆN TỬ</a:t>
            </a:r>
            <a:endParaRPr lang="vi-VN" sz="24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23" name="Hình ảnh 2">
            <a:extLst>
              <a:ext uri="{FF2B5EF4-FFF2-40B4-BE49-F238E27FC236}">
                <a16:creationId xmlns:a16="http://schemas.microsoft.com/office/drawing/2014/main" id="{A846DCCF-B29D-ED42-16AC-9EBCF37C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58" y="1396498"/>
            <a:ext cx="2476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0">
            <a:extLst>
              <a:ext uri="{FF2B5EF4-FFF2-40B4-BE49-F238E27FC236}">
                <a16:creationId xmlns:a16="http://schemas.microsoft.com/office/drawing/2014/main" id="{4B88F0EB-2E1D-976A-0343-92E2AD36460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710EE-CDC8-454E-0EF5-F4484606B5F7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0C87E-56A6-14D5-196C-3EB9F7D974D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710790-42C0-743D-5B4E-C8565C899180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25" name="Hình Bầu dục 16">
            <a:extLst>
              <a:ext uri="{FF2B5EF4-FFF2-40B4-BE49-F238E27FC236}">
                <a16:creationId xmlns:a16="http://schemas.microsoft.com/office/drawing/2014/main" id="{C9C06CAD-2CC3-E59C-C03F-12DBCD69581C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B8CEF8D0-6739-82D5-F369-5336AF6F12F8}"/>
              </a:ext>
            </a:extLst>
          </p:cNvPr>
          <p:cNvSpPr txBox="1"/>
          <p:nvPr/>
        </p:nvSpPr>
        <p:spPr>
          <a:xfrm>
            <a:off x="1127804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1F4C6E-803C-20B5-C32B-5673BF72E79C}"/>
              </a:ext>
            </a:extLst>
          </p:cNvPr>
          <p:cNvSpPr txBox="1"/>
          <p:nvPr/>
        </p:nvSpPr>
        <p:spPr>
          <a:xfrm>
            <a:off x="39272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MÔ HÌNH TỔNG THỂ GIẢI PHÁP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69ADF1-8D1D-F785-1D87-AAB29DDBB158}"/>
              </a:ext>
            </a:extLst>
          </p:cNvPr>
          <p:cNvSpPr txBox="1"/>
          <p:nvPr/>
        </p:nvSpPr>
        <p:spPr>
          <a:xfrm>
            <a:off x="988885" y="394840"/>
            <a:ext cx="1028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Helvetica" pitchFamily="2" charset="0"/>
              </a:rPr>
              <a:t>GIẢI PHÁP THANH TOÁN KHÔNG DÙNG TIỀN MẶT - VIETTEL MONEY</a:t>
            </a:r>
            <a:endParaRPr lang="vi-VN" sz="2000" b="1">
              <a:solidFill>
                <a:srgbClr val="FF0000"/>
              </a:solidFill>
              <a:latin typeface="Helvetica" pitchFamily="2" charset="0"/>
            </a:endParaRPr>
          </a:p>
        </p:txBody>
      </p:sp>
      <p:grpSp>
        <p:nvGrpSpPr>
          <p:cNvPr id="29" name="Group 74">
            <a:extLst>
              <a:ext uri="{FF2B5EF4-FFF2-40B4-BE49-F238E27FC236}">
                <a16:creationId xmlns:a16="http://schemas.microsoft.com/office/drawing/2014/main" id="{772A62E9-B790-456B-AC12-2EC3465688DC}"/>
              </a:ext>
            </a:extLst>
          </p:cNvPr>
          <p:cNvGrpSpPr/>
          <p:nvPr/>
        </p:nvGrpSpPr>
        <p:grpSpPr>
          <a:xfrm>
            <a:off x="-1700056" y="1845123"/>
            <a:ext cx="6163408" cy="5726470"/>
            <a:chOff x="2817898" y="2640907"/>
            <a:chExt cx="3960000" cy="3960000"/>
          </a:xfrm>
        </p:grpSpPr>
        <p:grpSp>
          <p:nvGrpSpPr>
            <p:cNvPr id="30" name="Group 75">
              <a:extLst>
                <a:ext uri="{FF2B5EF4-FFF2-40B4-BE49-F238E27FC236}">
                  <a16:creationId xmlns:a16="http://schemas.microsoft.com/office/drawing/2014/main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2" name="Pie 57">
                <a:extLst>
                  <a:ext uri="{FF2B5EF4-FFF2-40B4-BE49-F238E27FC236}">
                    <a16:creationId xmlns:a16="http://schemas.microsoft.com/office/drawing/2014/main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ie 58">
                <a:extLst>
                  <a:ext uri="{FF2B5EF4-FFF2-40B4-BE49-F238E27FC236}">
                    <a16:creationId xmlns:a16="http://schemas.microsoft.com/office/drawing/2014/main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ie 59">
                <a:extLst>
                  <a:ext uri="{FF2B5EF4-FFF2-40B4-BE49-F238E27FC236}">
                    <a16:creationId xmlns:a16="http://schemas.microsoft.com/office/drawing/2014/main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Oval 76">
              <a:extLst>
                <a:ext uri="{FF2B5EF4-FFF2-40B4-BE49-F238E27FC236}">
                  <a16:creationId xmlns:a16="http://schemas.microsoft.com/office/drawing/2014/main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Viettel Money - Crunchbase Company Profile &amp; Fundi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4" y="3703995"/>
            <a:ext cx="2021918" cy="20219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>
            <a:off x="2544924" y="2086922"/>
            <a:ext cx="2064711" cy="6834"/>
          </a:xfrm>
          <a:prstGeom prst="line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>
            <a:off x="3649180" y="3439913"/>
            <a:ext cx="1754582" cy="6834"/>
          </a:xfrm>
          <a:prstGeom prst="line">
            <a:avLst/>
          </a:prstGeom>
          <a:ln w="28575"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>
            <a:off x="3531715" y="4978214"/>
            <a:ext cx="2064711" cy="6834"/>
          </a:xfrm>
          <a:prstGeom prst="line">
            <a:avLst/>
          </a:prstGeom>
          <a:ln w="28575"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20">
            <a:extLst>
              <a:ext uri="{FF2B5EF4-FFF2-40B4-BE49-F238E27FC236}">
                <a16:creationId xmlns:a16="http://schemas.microsoft.com/office/drawing/2014/main" id="{37D50EF5-A711-6B74-2582-FED836D3CFFF}"/>
              </a:ext>
            </a:extLst>
          </p:cNvPr>
          <p:cNvSpPr txBox="1"/>
          <p:nvPr/>
        </p:nvSpPr>
        <p:spPr>
          <a:xfrm>
            <a:off x="4713844" y="1921755"/>
            <a:ext cx="6986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không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dùng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mặt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Viettel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Money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quét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mã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QR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của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tiểu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thương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bằng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bất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kỳ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App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ngân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nào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mình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đang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để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thực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hiện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7157B4FD-BA4B-21A8-9C3B-542A364EF9A0}"/>
              </a:ext>
            </a:extLst>
          </p:cNvPr>
          <p:cNvSpPr txBox="1"/>
          <p:nvPr/>
        </p:nvSpPr>
        <p:spPr>
          <a:xfrm>
            <a:off x="5615278" y="4837293"/>
            <a:ext cx="6185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Thực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hiện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đăng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ký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điểm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trên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ứng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Viettel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Money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tạo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mã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QR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hoặc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mã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QR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của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tài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ngân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FAADD025-DF0A-4A81-53BB-ABCCDCFD896A}"/>
              </a:ext>
            </a:extLst>
          </p:cNvPr>
          <p:cNvSpPr txBox="1"/>
          <p:nvPr/>
        </p:nvSpPr>
        <p:spPr>
          <a:xfrm>
            <a:off x="5570111" y="3289151"/>
            <a:ext cx="5969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Hộ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kinh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doanh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Tiểu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thương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các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phí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cho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BQL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qua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cổng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Viettel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Money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được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tích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hợp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vào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PM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42" name="Picture 1">
            <a:extLst>
              <a:ext uri="{FF2B5EF4-FFF2-40B4-BE49-F238E27FC236}">
                <a16:creationId xmlns:a16="http://schemas.microsoft.com/office/drawing/2014/main" id="{A095606C-8723-9A68-BF79-3DC6A83B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Bầu dục 12">
            <a:extLst>
              <a:ext uri="{FF2B5EF4-FFF2-40B4-BE49-F238E27FC236}">
                <a16:creationId xmlns:a16="http://schemas.microsoft.com/office/drawing/2014/main" id="{72D99DEB-BD11-B80B-1B83-B9F903607166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74B8D41D-213E-911F-D952-64584D0F7E3D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 dirty="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2E2FBCC-9B91-3CC7-D446-4B9AEF310C8D}"/>
              </a:ext>
            </a:extLst>
          </p:cNvPr>
          <p:cNvSpPr txBox="1"/>
          <p:nvPr/>
        </p:nvSpPr>
        <p:spPr>
          <a:xfrm>
            <a:off x="11248061" y="6160438"/>
            <a:ext cx="52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D633F-9198-214B-F16B-7C0861908249}"/>
              </a:ext>
            </a:extLst>
          </p:cNvPr>
          <p:cNvSpPr txBox="1"/>
          <p:nvPr/>
        </p:nvSpPr>
        <p:spPr>
          <a:xfrm>
            <a:off x="392726" y="1009195"/>
            <a:ext cx="7746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SẢN PHẨM DỊCH VỤ CUNG CẤP TRÊN APP VIETTEL MONEY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32E2E-11D0-5182-E9A7-159A523B93FE}"/>
              </a:ext>
            </a:extLst>
          </p:cNvPr>
          <p:cNvSpPr txBox="1"/>
          <p:nvPr/>
        </p:nvSpPr>
        <p:spPr>
          <a:xfrm>
            <a:off x="1003875" y="394840"/>
            <a:ext cx="1028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Helvetica" pitchFamily="2" charset="0"/>
              </a:rPr>
              <a:t>GIẢI PHÁP THANH TOÁN KHÔNG DÙNG TIỀN MẶT - VIETTEL MONEY</a:t>
            </a:r>
            <a:endParaRPr lang="vi-VN" sz="20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id="{AE2B22F2-8293-6246-4E2C-4FE754489F55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CDB36-8EAA-F847-7080-C7A239D01922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C2F31327-B08B-4ABA-0599-22D49563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  <p:pic>
        <p:nvPicPr>
          <p:cNvPr id="17" name="Chỗ dành sẵn cho Nội dung 3">
            <a:extLst>
              <a:ext uri="{FF2B5EF4-FFF2-40B4-BE49-F238E27FC236}">
                <a16:creationId xmlns:a16="http://schemas.microsoft.com/office/drawing/2014/main" id="{89ECD7E4-7E9B-0327-F0FA-65B88A978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7" t="64089" r="9826" b="21070"/>
          <a:stretch/>
        </p:blipFill>
        <p:spPr>
          <a:xfrm>
            <a:off x="5808843" y="4275768"/>
            <a:ext cx="6220600" cy="1421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6">
            <a:extLst>
              <a:ext uri="{FF2B5EF4-FFF2-40B4-BE49-F238E27FC236}">
                <a16:creationId xmlns:a16="http://schemas.microsoft.com/office/drawing/2014/main" id="{430BAB7E-AFEE-FD8F-9804-326DF44881ED}"/>
              </a:ext>
            </a:extLst>
          </p:cNvPr>
          <p:cNvGrpSpPr/>
          <p:nvPr/>
        </p:nvGrpSpPr>
        <p:grpSpPr>
          <a:xfrm>
            <a:off x="471549" y="1517998"/>
            <a:ext cx="5962638" cy="1280663"/>
            <a:chOff x="6372201" y="2011203"/>
            <a:chExt cx="2737459" cy="1260198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F143CE22-905B-1C7D-DC5D-BEE20672144E}"/>
                </a:ext>
              </a:extLst>
            </p:cNvPr>
            <p:cNvSpPr txBox="1"/>
            <p:nvPr/>
          </p:nvSpPr>
          <p:spPr>
            <a:xfrm>
              <a:off x="6373356" y="2362826"/>
              <a:ext cx="2736304" cy="90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Chuyển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giữa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các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tài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khoản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TDĐ,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điện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tử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Chuyển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TK TDĐ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đến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Thẻ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/ TK NH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khác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Chuyển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DN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đến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VĐT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cá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nhân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TDĐ</a:t>
              </a: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52BF44B4-A4B1-F5E6-3A84-5CD4DCED1E17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63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Chuyển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endParaRPr lang="en-US" altLang="ko-KR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708F149D-20A9-594F-6FB8-742B4722D5A4}"/>
              </a:ext>
            </a:extLst>
          </p:cNvPr>
          <p:cNvGrpSpPr/>
          <p:nvPr/>
        </p:nvGrpSpPr>
        <p:grpSpPr>
          <a:xfrm>
            <a:off x="471549" y="2914824"/>
            <a:ext cx="4468592" cy="1187940"/>
            <a:chOff x="6372201" y="2011203"/>
            <a:chExt cx="2736305" cy="928023"/>
          </a:xfrm>
        </p:grpSpPr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0A2D6998-095A-7412-9BAB-434A29C5820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72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Rút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về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thẻ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/TK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ngân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hàng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Rút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giữa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điện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và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di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động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Rút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mặt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tại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cửa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hàng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Viettel</a:t>
              </a:r>
              <a:endParaRPr lang="en-US" altLang="ko-KR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C9F5629E-3BF9-0630-5158-EF90C69F0BF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88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Rút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endParaRPr lang="en-US" altLang="ko-KR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059454B1-02B9-F026-3618-19553CD90FFA}"/>
              </a:ext>
            </a:extLst>
          </p:cNvPr>
          <p:cNvGrpSpPr/>
          <p:nvPr/>
        </p:nvGrpSpPr>
        <p:grpSpPr>
          <a:xfrm>
            <a:off x="5808843" y="1601971"/>
            <a:ext cx="4661632" cy="1207350"/>
            <a:chOff x="6372201" y="2011203"/>
            <a:chExt cx="2736304" cy="1638816"/>
          </a:xfrm>
        </p:grpSpPr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7BE4B27-A1A6-0434-96F1-B8181F87B3DD}"/>
                </a:ext>
              </a:extLst>
            </p:cNvPr>
            <p:cNvSpPr txBox="1"/>
            <p:nvPr/>
          </p:nvSpPr>
          <p:spPr>
            <a:xfrm>
              <a:off x="6372201" y="2396722"/>
              <a:ext cx="2736304" cy="125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Nạp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tài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khoản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điện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di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động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Nạp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ngân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hàng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Nạp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cửa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hàng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Viettel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Money</a:t>
              </a:r>
              <a:endParaRPr lang="en-US" altLang="ko-KR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8BF8E5A5-749E-3907-A59D-87EEC517E3A7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50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Kênh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nạp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endParaRPr lang="en-US" altLang="ko-KR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8" name="Group 16">
            <a:extLst>
              <a:ext uri="{FF2B5EF4-FFF2-40B4-BE49-F238E27FC236}">
                <a16:creationId xmlns:a16="http://schemas.microsoft.com/office/drawing/2014/main" id="{6EDA008C-AF7A-DA44-3499-1D2F052476D6}"/>
              </a:ext>
            </a:extLst>
          </p:cNvPr>
          <p:cNvGrpSpPr/>
          <p:nvPr/>
        </p:nvGrpSpPr>
        <p:grpSpPr>
          <a:xfrm>
            <a:off x="392726" y="4323164"/>
            <a:ext cx="5029276" cy="1734065"/>
            <a:chOff x="6372200" y="1961811"/>
            <a:chExt cx="2740701" cy="1792639"/>
          </a:xfrm>
        </p:grpSpPr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993EF283-E016-2014-DCA0-B1F5ABBE5A44}"/>
                </a:ext>
              </a:extLst>
            </p:cNvPr>
            <p:cNvSpPr txBox="1"/>
            <p:nvPr/>
          </p:nvSpPr>
          <p:spPr>
            <a:xfrm>
              <a:off x="6376597" y="2227220"/>
              <a:ext cx="2736304" cy="152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TT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số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dư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TK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di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động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TT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từ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số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dư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VĐT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cá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nhân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VĐT DN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TT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hóa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đơn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tài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chính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bảo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hiểm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mua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sắm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giải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trí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đi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lại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du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lịch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học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phí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Thanh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toán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qua QR Code</a:t>
              </a:r>
              <a:endParaRPr lang="en-US" altLang="ko-KR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F735F9C7-BFAE-FA9E-8802-A13FCAC9F8EE}"/>
                </a:ext>
              </a:extLst>
            </p:cNvPr>
            <p:cNvSpPr txBox="1"/>
            <p:nvPr/>
          </p:nvSpPr>
          <p:spPr>
            <a:xfrm>
              <a:off x="6372200" y="1961811"/>
              <a:ext cx="2736304" cy="38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Thanh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toán</a:t>
              </a:r>
              <a:endParaRPr lang="en-US" altLang="ko-KR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8ECB4853-94DD-5DF2-36E7-2D40F70F2147}"/>
              </a:ext>
            </a:extLst>
          </p:cNvPr>
          <p:cNvGrpSpPr/>
          <p:nvPr/>
        </p:nvGrpSpPr>
        <p:grpSpPr>
          <a:xfrm>
            <a:off x="5808843" y="2932272"/>
            <a:ext cx="6279966" cy="1207916"/>
            <a:chOff x="6372201" y="2011203"/>
            <a:chExt cx="2736304" cy="1248714"/>
          </a:xfrm>
        </p:grpSpPr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90294675-7331-701B-E1AA-B426EC363EF8}"/>
                </a:ext>
              </a:extLst>
            </p:cNvPr>
            <p:cNvSpPr txBox="1"/>
            <p:nvPr/>
          </p:nvSpPr>
          <p:spPr>
            <a:xfrm>
              <a:off x="6372201" y="2305401"/>
              <a:ext cx="2736304" cy="9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Dịch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vụ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Viettel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Nạp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tiền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mã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thẻ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Gói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data,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thanh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toán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trả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sau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Dịch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vụ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thu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hộ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,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sản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phẩm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ngoài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Viettel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gần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150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dịch</a:t>
              </a:r>
              <a:r>
                <a:rPr lang="en-US" altLang="ko-KR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vụ</a:t>
              </a:r>
              <a:endParaRPr lang="en-US" altLang="ko-K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1F102A6C-7D3B-8E1E-75B5-D383B508409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81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Dịch</a:t>
              </a:r>
              <a:r>
                <a:rPr lang="en-US" altLang="ko-KR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ko-KR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vụ</a:t>
              </a:r>
              <a:endParaRPr lang="en-US" altLang="ko-KR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ECFF7-B852-2069-8608-D5A48C9D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800"/>
            <a:ext cx="5194300" cy="47752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A57D4283-17EB-95EF-7212-073E961B3C6E}"/>
              </a:ext>
            </a:extLst>
          </p:cNvPr>
          <p:cNvGrpSpPr/>
          <p:nvPr/>
        </p:nvGrpSpPr>
        <p:grpSpPr>
          <a:xfrm>
            <a:off x="4400058" y="528440"/>
            <a:ext cx="7316768" cy="615553"/>
            <a:chOff x="7364966" y="635059"/>
            <a:chExt cx="4012008" cy="615553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B9C32C1A-F4BE-9D57-E6EE-F5853ACBDC34}"/>
                </a:ext>
              </a:extLst>
            </p:cNvPr>
            <p:cNvSpPr txBox="1"/>
            <p:nvPr/>
          </p:nvSpPr>
          <p:spPr>
            <a:xfrm>
              <a:off x="7364966" y="912058"/>
              <a:ext cx="4012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HỆ THỐNG </a:t>
              </a: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QUẢN LÝ CHỢ</a:t>
              </a:r>
              <a:endParaRPr lang="vi-VN" sz="1600">
                <a:solidFill>
                  <a:schemeClr val="bg1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D3983EBD-4D91-2317-7C9E-E0D7929654AB}"/>
                </a:ext>
              </a:extLst>
            </p:cNvPr>
            <p:cNvSpPr txBox="1"/>
            <p:nvPr/>
          </p:nvSpPr>
          <p:spPr>
            <a:xfrm>
              <a:off x="8735093" y="635059"/>
              <a:ext cx="2641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400" b="1">
                  <a:solidFill>
                    <a:srgbClr val="DB3038"/>
                  </a:solidFill>
                  <a:latin typeface="Helvetica" pitchFamily="2" charset="0"/>
                </a:rPr>
                <a:t>GIẢI PHÁP CÔNG NGHỆ THÔNG TIN &amp; VIỄN THÔNG</a:t>
              </a:r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id="{6C5C38F6-9ECC-823E-B00F-162F70C0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753" y="375852"/>
            <a:ext cx="2298947" cy="72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F79F67-001D-4EE5-FC6B-9852B027D1CC}"/>
              </a:ext>
            </a:extLst>
          </p:cNvPr>
          <p:cNvSpPr/>
          <p:nvPr/>
        </p:nvSpPr>
        <p:spPr>
          <a:xfrm>
            <a:off x="5194300" y="2572647"/>
            <a:ext cx="207645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4800" b="1">
                <a:solidFill>
                  <a:srgbClr val="FF000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01</a:t>
            </a:r>
            <a:endParaRPr lang="en-GB" sz="6400" b="1">
              <a:solidFill>
                <a:srgbClr val="FF00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FCF27A-A760-AF47-1A20-848F96FEF97D}"/>
              </a:ext>
            </a:extLst>
          </p:cNvPr>
          <p:cNvSpPr/>
          <p:nvPr/>
        </p:nvSpPr>
        <p:spPr>
          <a:xfrm>
            <a:off x="6142455" y="2810627"/>
            <a:ext cx="1715269" cy="3847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9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1175C9-DD25-0BC8-7D10-736A2ABD5823}"/>
              </a:ext>
            </a:extLst>
          </p:cNvPr>
          <p:cNvCxnSpPr/>
          <p:nvPr/>
        </p:nvCxnSpPr>
        <p:spPr>
          <a:xfrm>
            <a:off x="6005336" y="2726960"/>
            <a:ext cx="0" cy="5520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DA81B-0683-B523-50FB-15CD82EC559E}"/>
              </a:ext>
            </a:extLst>
          </p:cNvPr>
          <p:cNvSpPr/>
          <p:nvPr/>
        </p:nvSpPr>
        <p:spPr>
          <a:xfrm>
            <a:off x="8470032" y="2572647"/>
            <a:ext cx="2076450" cy="83099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GB" sz="4800" b="1">
                <a:solidFill>
                  <a:srgbClr val="F89C1E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6D46C-313B-BA08-A95C-96CBD3584DEA}"/>
              </a:ext>
            </a:extLst>
          </p:cNvPr>
          <p:cNvSpPr/>
          <p:nvPr/>
        </p:nvSpPr>
        <p:spPr>
          <a:xfrm>
            <a:off x="9418188" y="2664433"/>
            <a:ext cx="1968820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9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PHÁP</a:t>
            </a:r>
          </a:p>
          <a:p>
            <a:r>
              <a:rPr lang="en-GB" sz="19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LÝ CHỢ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747EE-E694-7B4C-4EE1-7616A6B625F8}"/>
              </a:ext>
            </a:extLst>
          </p:cNvPr>
          <p:cNvCxnSpPr/>
          <p:nvPr/>
        </p:nvCxnSpPr>
        <p:spPr>
          <a:xfrm>
            <a:off x="9281068" y="2715869"/>
            <a:ext cx="0" cy="552054"/>
          </a:xfrm>
          <a:prstGeom prst="line">
            <a:avLst/>
          </a:prstGeom>
          <a:ln>
            <a:solidFill>
              <a:srgbClr val="F89C1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CE3B2-C6AC-4A31-CFDC-D6F303445420}"/>
              </a:ext>
            </a:extLst>
          </p:cNvPr>
          <p:cNvSpPr/>
          <p:nvPr/>
        </p:nvSpPr>
        <p:spPr>
          <a:xfrm>
            <a:off x="5194300" y="3749597"/>
            <a:ext cx="207645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4800" b="1">
                <a:solidFill>
                  <a:srgbClr val="5DBE7E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C7CBF7-BCC4-8211-6C39-CE1FA7442124}"/>
              </a:ext>
            </a:extLst>
          </p:cNvPr>
          <p:cNvSpPr/>
          <p:nvPr/>
        </p:nvSpPr>
        <p:spPr>
          <a:xfrm>
            <a:off x="6142456" y="3841382"/>
            <a:ext cx="4665447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9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PHÁP THANH TOÁN KHÔNG </a:t>
            </a:r>
            <a:r>
              <a:rPr lang="en-GB" sz="1900" b="1" cap="all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19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TIỀN MẶT – VIETTEL MONEY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FA24C8-515C-2518-786A-B063D4BC26D1}"/>
              </a:ext>
            </a:extLst>
          </p:cNvPr>
          <p:cNvCxnSpPr/>
          <p:nvPr/>
        </p:nvCxnSpPr>
        <p:spPr>
          <a:xfrm>
            <a:off x="6005336" y="3892819"/>
            <a:ext cx="0" cy="55205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9330AF-90F8-87C4-53BC-EE73628E239E}"/>
              </a:ext>
            </a:extLst>
          </p:cNvPr>
          <p:cNvGrpSpPr/>
          <p:nvPr/>
        </p:nvGrpSpPr>
        <p:grpSpPr>
          <a:xfrm>
            <a:off x="5194300" y="1733401"/>
            <a:ext cx="5972498" cy="482632"/>
            <a:chOff x="5383284" y="1752797"/>
            <a:chExt cx="5972498" cy="482632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9602798-8C80-8052-5B5E-C81EB3FD49BD}"/>
                </a:ext>
              </a:extLst>
            </p:cNvPr>
            <p:cNvSpPr txBox="1">
              <a:spLocks/>
            </p:cNvSpPr>
            <p:nvPr/>
          </p:nvSpPr>
          <p:spPr>
            <a:xfrm>
              <a:off x="5383284" y="1752797"/>
              <a:ext cx="5972498" cy="4671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3200" b="1">
                  <a:solidFill>
                    <a:sysClr val="windowText" lastClr="000000"/>
                  </a:solidFill>
                  <a:latin typeface="Helvetica" pitchFamily="2" charset="0"/>
                </a:rPr>
                <a:t>NỘI DUNG</a:t>
              </a:r>
              <a:endParaRPr lang="vi-VN" sz="3200" b="1">
                <a:solidFill>
                  <a:sysClr val="windowText" lastClr="000000"/>
                </a:solidFill>
                <a:latin typeface="Helvetica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3D06BB-8AD2-A013-1291-2C4ABC9B1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8743" y="2235429"/>
              <a:ext cx="210045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B7CF616-3434-BA04-B31C-3C923FFCF970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2</a:t>
            </a:fld>
            <a:endParaRPr lang="en-US" sz="14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1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93EF0F8F-23E3-A3CF-8624-0C54D72D9F4D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8" name="Hình Bầu dục 17">
            <a:extLst>
              <a:ext uri="{FF2B5EF4-FFF2-40B4-BE49-F238E27FC236}">
                <a16:creationId xmlns:a16="http://schemas.microsoft.com/office/drawing/2014/main" id="{CC2A8F5E-8BAE-C449-C98D-14D86899270A}"/>
              </a:ext>
            </a:extLst>
          </p:cNvPr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32B0AA8-66F6-C97A-8356-A393F4F48536}"/>
              </a:ext>
            </a:extLst>
          </p:cNvPr>
          <p:cNvSpPr txBox="1"/>
          <p:nvPr/>
        </p:nvSpPr>
        <p:spPr>
          <a:xfrm>
            <a:off x="1129303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</a:p>
        </p:txBody>
      </p:sp>
      <p:sp>
        <p:nvSpPr>
          <p:cNvPr id="10" name="Google Shape;1542;p61">
            <a:extLst>
              <a:ext uri="{FF2B5EF4-FFF2-40B4-BE49-F238E27FC236}">
                <a16:creationId xmlns:a16="http://schemas.microsoft.com/office/drawing/2014/main" id="{2B5190DB-07C8-B2B0-A040-58D5461E54DE}"/>
              </a:ext>
            </a:extLst>
          </p:cNvPr>
          <p:cNvSpPr txBox="1">
            <a:spLocks/>
          </p:cNvSpPr>
          <p:nvPr/>
        </p:nvSpPr>
        <p:spPr>
          <a:xfrm>
            <a:off x="276447" y="1318335"/>
            <a:ext cx="286082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600"/>
              </a:spcAft>
              <a:buSzPts val="1100"/>
              <a:buFont typeface="Arial" panose="020B0604020202020204" pitchFamily="34" charset="0"/>
              <a:buNone/>
            </a:pPr>
            <a:endParaRPr lang="vi-VN" sz="1800"/>
          </a:p>
        </p:txBody>
      </p:sp>
      <p:sp>
        <p:nvSpPr>
          <p:cNvPr id="11" name="Freeform 30">
            <a:extLst>
              <a:ext uri="{FF2B5EF4-FFF2-40B4-BE49-F238E27FC236}">
                <a16:creationId xmlns:a16="http://schemas.microsoft.com/office/drawing/2014/main" id="{8C1378F2-CAFC-B897-F214-9E23FB4A2E83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20B81-3E97-D3E1-ABEA-56BC8DB66C48}"/>
              </a:ext>
            </a:extLst>
          </p:cNvPr>
          <p:cNvSpPr txBox="1"/>
          <p:nvPr/>
        </p:nvSpPr>
        <p:spPr>
          <a:xfrm>
            <a:off x="392726" y="1189075"/>
            <a:ext cx="668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000">
                <a:solidFill>
                  <a:srgbClr val="F89C1E"/>
                </a:solidFill>
              </a:rPr>
              <a:t>LỢI ÍCH GIẢI PHÁP</a:t>
            </a:r>
            <a:r>
              <a:rPr lang="vi-VN" sz="2000">
                <a:solidFill>
                  <a:srgbClr val="F89C1E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B2CEB-3C43-4C9D-1A87-4AA3F36819EE}"/>
              </a:ext>
            </a:extLst>
          </p:cNvPr>
          <p:cNvSpPr txBox="1"/>
          <p:nvPr/>
        </p:nvSpPr>
        <p:spPr>
          <a:xfrm>
            <a:off x="988885" y="394840"/>
            <a:ext cx="10289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FF0000"/>
                </a:solidFill>
                <a:latin typeface="Helvetica" pitchFamily="2" charset="0"/>
              </a:rPr>
              <a:t>GIẢI PHÁP THANH TOÁN KHÔNG DÙNG TIỀN MẶT - VIETTEL MONEY</a:t>
            </a:r>
            <a:endParaRPr lang="vi-VN" sz="2000" b="1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91A13-62B5-1ACA-0F5D-3A37D1E4DA90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5" name="Google Shape;1541;p61">
            <a:extLst>
              <a:ext uri="{FF2B5EF4-FFF2-40B4-BE49-F238E27FC236}">
                <a16:creationId xmlns:a16="http://schemas.microsoft.com/office/drawing/2014/main" id="{6168A867-2EDB-3AFC-0A23-AA643ECD1BF9}"/>
              </a:ext>
            </a:extLst>
          </p:cNvPr>
          <p:cNvSpPr txBox="1">
            <a:spLocks/>
          </p:cNvSpPr>
          <p:nvPr/>
        </p:nvSpPr>
        <p:spPr>
          <a:xfrm>
            <a:off x="1657627" y="1596496"/>
            <a:ext cx="2581600" cy="5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vi-VN" sz="2400" dirty="0" err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Tiểu</a:t>
            </a:r>
            <a:r>
              <a:rPr lang="vi-VN" sz="2400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thương</a:t>
            </a:r>
          </a:p>
        </p:txBody>
      </p:sp>
      <p:sp>
        <p:nvSpPr>
          <p:cNvPr id="16" name="Google Shape;1542;p61">
            <a:extLst>
              <a:ext uri="{FF2B5EF4-FFF2-40B4-BE49-F238E27FC236}">
                <a16:creationId xmlns:a16="http://schemas.microsoft.com/office/drawing/2014/main" id="{15C1A037-4669-55FF-384F-17C67D7DCEFE}"/>
              </a:ext>
            </a:extLst>
          </p:cNvPr>
          <p:cNvSpPr txBox="1">
            <a:spLocks/>
          </p:cNvSpPr>
          <p:nvPr/>
        </p:nvSpPr>
        <p:spPr>
          <a:xfrm>
            <a:off x="617915" y="2074716"/>
            <a:ext cx="381443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2133"/>
              </a:spcAft>
              <a:buSzPts val="1100"/>
              <a:buFont typeface="Arial" panose="020B0604020202020204" pitchFamily="34" charset="0"/>
              <a:buNone/>
            </a:pP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Mở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rộng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thanh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cho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khách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dưới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nhiều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hình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thức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Dễ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dàng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thuận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tiện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trong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việc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dòng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Giảm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thiểu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rủi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ro trong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quá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trình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mua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bán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vi-VN" sz="2000" dirty="0"/>
          </a:p>
        </p:txBody>
      </p:sp>
      <p:sp>
        <p:nvSpPr>
          <p:cNvPr id="17" name="Freeform: Shape 112">
            <a:extLst>
              <a:ext uri="{FF2B5EF4-FFF2-40B4-BE49-F238E27FC236}">
                <a16:creationId xmlns:a16="http://schemas.microsoft.com/office/drawing/2014/main" id="{67A61F50-FBD6-34C7-EFA4-C61515176CB7}"/>
              </a:ext>
            </a:extLst>
          </p:cNvPr>
          <p:cNvSpPr/>
          <p:nvPr/>
        </p:nvSpPr>
        <p:spPr>
          <a:xfrm>
            <a:off x="898542" y="2157475"/>
            <a:ext cx="4099771" cy="464949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28575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10E4BC30-B7CD-190E-F242-D2861FB16B32}"/>
              </a:ext>
            </a:extLst>
          </p:cNvPr>
          <p:cNvSpPr/>
          <p:nvPr/>
        </p:nvSpPr>
        <p:spPr>
          <a:xfrm>
            <a:off x="5204783" y="2470057"/>
            <a:ext cx="2038664" cy="2042531"/>
          </a:xfrm>
          <a:prstGeom prst="ellipse">
            <a:avLst/>
          </a:prstGeom>
          <a:solidFill>
            <a:schemeClr val="accent1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Google Shape;1543;p61">
            <a:extLst>
              <a:ext uri="{FF2B5EF4-FFF2-40B4-BE49-F238E27FC236}">
                <a16:creationId xmlns:a16="http://schemas.microsoft.com/office/drawing/2014/main" id="{AC9F83FF-340F-4F00-6EFD-D9BA786500E9}"/>
              </a:ext>
            </a:extLst>
          </p:cNvPr>
          <p:cNvSpPr txBox="1">
            <a:spLocks/>
          </p:cNvSpPr>
          <p:nvPr/>
        </p:nvSpPr>
        <p:spPr>
          <a:xfrm>
            <a:off x="1621198" y="3998474"/>
            <a:ext cx="2581600" cy="5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vi-VN" sz="2400" dirty="0" err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Người</a:t>
            </a:r>
            <a:r>
              <a:rPr lang="vi-VN" sz="2400" dirty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mua </a:t>
            </a:r>
            <a:r>
              <a:rPr lang="vi-VN" sz="2400" dirty="0" err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hàng</a:t>
            </a:r>
            <a:endParaRPr lang="vi-VN" sz="2400" dirty="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1544;p61">
            <a:extLst>
              <a:ext uri="{FF2B5EF4-FFF2-40B4-BE49-F238E27FC236}">
                <a16:creationId xmlns:a16="http://schemas.microsoft.com/office/drawing/2014/main" id="{D057C3C9-7F0A-0A59-337B-76E27C80A0B0}"/>
              </a:ext>
            </a:extLst>
          </p:cNvPr>
          <p:cNvSpPr txBox="1">
            <a:spLocks/>
          </p:cNvSpPr>
          <p:nvPr/>
        </p:nvSpPr>
        <p:spPr>
          <a:xfrm>
            <a:off x="697352" y="4460145"/>
            <a:ext cx="430096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2133"/>
              </a:spcAft>
              <a:buSzPts val="1100"/>
              <a:buFont typeface="Arial" panose="020B0604020202020204" pitchFamily="34" charset="0"/>
              <a:buNone/>
            </a:pP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dạng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hình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thức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tài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khoản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ngân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điện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/ Mobile money).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Không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cần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phải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cầm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mặt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Thúc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đẩy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thói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quen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không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sử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mặt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000" dirty="0"/>
          </a:p>
        </p:txBody>
      </p:sp>
      <p:sp>
        <p:nvSpPr>
          <p:cNvPr id="24" name="Freeform: Shape 112">
            <a:extLst>
              <a:ext uri="{FF2B5EF4-FFF2-40B4-BE49-F238E27FC236}">
                <a16:creationId xmlns:a16="http://schemas.microsoft.com/office/drawing/2014/main" id="{9EAA6521-E5D7-B069-B4EC-6505A2025CCF}"/>
              </a:ext>
            </a:extLst>
          </p:cNvPr>
          <p:cNvSpPr/>
          <p:nvPr/>
        </p:nvSpPr>
        <p:spPr>
          <a:xfrm flipV="1">
            <a:off x="988508" y="4138367"/>
            <a:ext cx="4009805" cy="388598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28575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Google Shape;1537;p61">
            <a:extLst>
              <a:ext uri="{FF2B5EF4-FFF2-40B4-BE49-F238E27FC236}">
                <a16:creationId xmlns:a16="http://schemas.microsoft.com/office/drawing/2014/main" id="{CA1DB0A7-34DA-7E22-D0AE-5C6AF36A130B}"/>
              </a:ext>
            </a:extLst>
          </p:cNvPr>
          <p:cNvSpPr txBox="1">
            <a:spLocks/>
          </p:cNvSpPr>
          <p:nvPr/>
        </p:nvSpPr>
        <p:spPr>
          <a:xfrm>
            <a:off x="8116584" y="1407735"/>
            <a:ext cx="3270858" cy="5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Dễ dàng sử dụng</a:t>
            </a:r>
            <a:endParaRPr lang="en-US" sz="2400" dirty="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1538;p61">
            <a:extLst>
              <a:ext uri="{FF2B5EF4-FFF2-40B4-BE49-F238E27FC236}">
                <a16:creationId xmlns:a16="http://schemas.microsoft.com/office/drawing/2014/main" id="{9ECD0F1D-5AB4-1A90-1BA3-3AC8E2A95CD4}"/>
              </a:ext>
            </a:extLst>
          </p:cNvPr>
          <p:cNvSpPr txBox="1">
            <a:spLocks/>
          </p:cNvSpPr>
          <p:nvPr/>
        </p:nvSpPr>
        <p:spPr>
          <a:xfrm>
            <a:off x="8034755" y="1896824"/>
            <a:ext cx="3789485" cy="72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Đơn giản thông qua việc quét QR bằng App ngân hàng, ứng dụng Viettel Money</a:t>
            </a:r>
            <a:endParaRPr lang="vi-VN" sz="2000" dirty="0"/>
          </a:p>
        </p:txBody>
      </p:sp>
      <p:sp>
        <p:nvSpPr>
          <p:cNvPr id="27" name="Freeform: Shape 112">
            <a:extLst>
              <a:ext uri="{FF2B5EF4-FFF2-40B4-BE49-F238E27FC236}">
                <a16:creationId xmlns:a16="http://schemas.microsoft.com/office/drawing/2014/main" id="{6433E8D5-7534-66AA-B858-71910AC33525}"/>
              </a:ext>
            </a:extLst>
          </p:cNvPr>
          <p:cNvSpPr/>
          <p:nvPr/>
        </p:nvSpPr>
        <p:spPr>
          <a:xfrm rot="10800000" flipV="1">
            <a:off x="7243447" y="1898870"/>
            <a:ext cx="4143995" cy="739569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28575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Google Shape;1539;p61">
            <a:extLst>
              <a:ext uri="{FF2B5EF4-FFF2-40B4-BE49-F238E27FC236}">
                <a16:creationId xmlns:a16="http://schemas.microsoft.com/office/drawing/2014/main" id="{45D9E179-011D-6059-A19F-E5CCB6C7CDEB}"/>
              </a:ext>
            </a:extLst>
          </p:cNvPr>
          <p:cNvSpPr txBox="1">
            <a:spLocks/>
          </p:cNvSpPr>
          <p:nvPr/>
        </p:nvSpPr>
        <p:spPr>
          <a:xfrm>
            <a:off x="8038849" y="4035473"/>
            <a:ext cx="2559099" cy="5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Ban </a:t>
            </a:r>
            <a:r>
              <a:rPr lang="en-US" sz="2400" dirty="0" err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quản</a:t>
            </a:r>
            <a:r>
              <a:rPr lang="en-US" sz="24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chợ</a:t>
            </a:r>
            <a:endParaRPr lang="en-US" sz="2400" dirty="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" name="Google Shape;1540;p61">
            <a:extLst>
              <a:ext uri="{FF2B5EF4-FFF2-40B4-BE49-F238E27FC236}">
                <a16:creationId xmlns:a16="http://schemas.microsoft.com/office/drawing/2014/main" id="{4C6C0BE5-F0C1-5102-C45B-684E1DD121FB}"/>
              </a:ext>
            </a:extLst>
          </p:cNvPr>
          <p:cNvSpPr txBox="1">
            <a:spLocks/>
          </p:cNvSpPr>
          <p:nvPr/>
        </p:nvSpPr>
        <p:spPr>
          <a:xfrm>
            <a:off x="7279493" y="4526965"/>
            <a:ext cx="4562425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Tăng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cường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công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tác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tại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đơn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vị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Tiết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kiệm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thời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gian, nhân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lực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trong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quá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trình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vận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hành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Thúc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đẩy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công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tác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chuyển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đổi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số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tại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địa</a:t>
            </a:r>
            <a:r>
              <a:rPr lang="vi-VN" sz="2000" dirty="0">
                <a:latin typeface="Helvetica" panose="020B0604020202020204" pitchFamily="34" charset="0"/>
                <a:cs typeface="Helvetica" panose="020B0604020202020204" pitchFamily="34" charset="0"/>
              </a:rPr>
              <a:t> phương.</a:t>
            </a:r>
            <a:endParaRPr lang="vi-VN" sz="2000" dirty="0"/>
          </a:p>
        </p:txBody>
      </p:sp>
      <p:sp>
        <p:nvSpPr>
          <p:cNvPr id="30" name="Freeform: Shape 112">
            <a:extLst>
              <a:ext uri="{FF2B5EF4-FFF2-40B4-BE49-F238E27FC236}">
                <a16:creationId xmlns:a16="http://schemas.microsoft.com/office/drawing/2014/main" id="{D491D6BE-F644-FC07-CDDE-5C62150779FC}"/>
              </a:ext>
            </a:extLst>
          </p:cNvPr>
          <p:cNvSpPr/>
          <p:nvPr/>
        </p:nvSpPr>
        <p:spPr>
          <a:xfrm rot="10800000">
            <a:off x="7279493" y="4210659"/>
            <a:ext cx="4099652" cy="316305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28575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1" name="Picture 2" descr="Viettel Money - Crunchbase Company Profile &amp; Funding">
            <a:extLst>
              <a:ext uri="{FF2B5EF4-FFF2-40B4-BE49-F238E27FC236}">
                <a16:creationId xmlns:a16="http://schemas.microsoft.com/office/drawing/2014/main" id="{127CB1CD-959A-C2DE-299C-82A5A89A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69" y="2560303"/>
            <a:ext cx="1862038" cy="18620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847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8">
            <a:extLst>
              <a:ext uri="{FF2B5EF4-FFF2-40B4-BE49-F238E27FC236}">
                <a16:creationId xmlns:a16="http://schemas.microsoft.com/office/drawing/2014/main" id="{9F261939-77AC-4DFB-89EE-2FECAD4AC907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  <p:sp>
        <p:nvSpPr>
          <p:cNvPr id="23" name="Hình Bầu dục 22"/>
          <p:cNvSpPr/>
          <p:nvPr/>
        </p:nvSpPr>
        <p:spPr>
          <a:xfrm>
            <a:off x="11266854" y="6126141"/>
            <a:ext cx="433602" cy="468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9"/>
          <p:cNvSpPr txBox="1"/>
          <p:nvPr/>
        </p:nvSpPr>
        <p:spPr>
          <a:xfrm>
            <a:off x="11323011" y="6220398"/>
            <a:ext cx="52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EEC3691-FCEF-4FBF-806D-AB32CEFDAB34}"/>
              </a:ext>
            </a:extLst>
          </p:cNvPr>
          <p:cNvSpPr txBox="1">
            <a:spLocks/>
          </p:cNvSpPr>
          <p:nvPr/>
        </p:nvSpPr>
        <p:spPr>
          <a:xfrm>
            <a:off x="775616" y="297273"/>
            <a:ext cx="6902461" cy="591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FF0000"/>
                </a:solidFill>
                <a:latin typeface="Helvetica" pitchFamily="2" charset="0"/>
              </a:rPr>
              <a:t>ĐẶC ĐIỂM NỔI BẬT HỆ THỐNG</a:t>
            </a:r>
            <a:endParaRPr lang="vi-VN" sz="1800" b="1">
              <a:solidFill>
                <a:srgbClr val="FF0000"/>
              </a:solidFill>
              <a:latin typeface="Helvetica" pitchFamily="2" charset="0"/>
            </a:endParaRPr>
          </a:p>
        </p:txBody>
      </p:sp>
      <p:cxnSp>
        <p:nvCxnSpPr>
          <p:cNvPr id="117" name="Google Shape;1424;p57"/>
          <p:cNvCxnSpPr>
            <a:stCxn id="123" idx="0"/>
            <a:endCxn id="127" idx="2"/>
          </p:cNvCxnSpPr>
          <p:nvPr/>
        </p:nvCxnSpPr>
        <p:spPr>
          <a:xfrm>
            <a:off x="5962213" y="1816168"/>
            <a:ext cx="0" cy="242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429;p57"/>
          <p:cNvSpPr txBox="1">
            <a:spLocks/>
          </p:cNvSpPr>
          <p:nvPr/>
        </p:nvSpPr>
        <p:spPr>
          <a:xfrm>
            <a:off x="6615915" y="1726165"/>
            <a:ext cx="3922165" cy="54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Tự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động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hóa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công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tác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9" name="Google Shape;1431;p57"/>
          <p:cNvSpPr txBox="1">
            <a:spLocks/>
          </p:cNvSpPr>
          <p:nvPr/>
        </p:nvSpPr>
        <p:spPr>
          <a:xfrm>
            <a:off x="6545032" y="2789993"/>
            <a:ext cx="374485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Thống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kê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báo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cáo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dữ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liệu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nhanh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chóng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chính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xác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0" name="Google Shape;1433;p57"/>
          <p:cNvSpPr txBox="1">
            <a:spLocks/>
          </p:cNvSpPr>
          <p:nvPr/>
        </p:nvSpPr>
        <p:spPr>
          <a:xfrm>
            <a:off x="6545032" y="3882321"/>
            <a:ext cx="4213164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Hỗ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trợ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ứng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động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giúp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bảo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vệ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tin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sạp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cập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nhật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thông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tin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nhân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sự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phụ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sạp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1" name="Google Shape;1435;p57"/>
          <p:cNvSpPr txBox="1">
            <a:spLocks/>
          </p:cNvSpPr>
          <p:nvPr/>
        </p:nvSpPr>
        <p:spPr>
          <a:xfrm>
            <a:off x="1082088" y="2203368"/>
            <a:ext cx="4404971" cy="54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Tiết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kiệm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thời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gian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 chi </a:t>
            </a:r>
            <a:r>
              <a:rPr lang="en-US" sz="2000" err="1">
                <a:latin typeface="Helvetica" panose="020B0604020202020204" pitchFamily="34" charset="0"/>
                <a:cs typeface="Helvetica" panose="020B0604020202020204" pitchFamily="34" charset="0"/>
              </a:rPr>
              <a:t>phí</a:t>
            </a: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2" name="Google Shape;1437;p57"/>
          <p:cNvSpPr txBox="1">
            <a:spLocks/>
          </p:cNvSpPr>
          <p:nvPr/>
        </p:nvSpPr>
        <p:spPr>
          <a:xfrm>
            <a:off x="350819" y="3210999"/>
            <a:ext cx="5062757" cy="14829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SzPts val="1100"/>
              <a:buFont typeface="Arial" panose="020B0604020202020204" pitchFamily="34" charset="0"/>
              <a:buNone/>
            </a:pP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Tổng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hợp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số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liệu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thống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kê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báo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cáo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từ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đến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phòng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Kinh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tế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đến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sở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công thương,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đáp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ứng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theo thông tư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số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40/2016/TT_CT trong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lĩnh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vực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vi-VN" sz="2000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vi-VN" sz="200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3" name="Google Shape;1425;p57"/>
          <p:cNvSpPr/>
          <p:nvPr/>
        </p:nvSpPr>
        <p:spPr>
          <a:xfrm>
            <a:off x="5625013" y="1816168"/>
            <a:ext cx="674400" cy="2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4" name="Google Shape;1438;p57"/>
          <p:cNvSpPr/>
          <p:nvPr/>
        </p:nvSpPr>
        <p:spPr>
          <a:xfrm rot="10800000">
            <a:off x="5625058" y="3472341"/>
            <a:ext cx="674400" cy="214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5" name="Google Shape;1439;p57"/>
          <p:cNvSpPr/>
          <p:nvPr/>
        </p:nvSpPr>
        <p:spPr>
          <a:xfrm>
            <a:off x="5625013" y="2920283"/>
            <a:ext cx="674400" cy="214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6" name="Google Shape;1440;p57"/>
          <p:cNvSpPr/>
          <p:nvPr/>
        </p:nvSpPr>
        <p:spPr>
          <a:xfrm rot="10800000">
            <a:off x="5625058" y="2368225"/>
            <a:ext cx="674400" cy="214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7" name="Google Shape;1426;p57"/>
          <p:cNvSpPr/>
          <p:nvPr/>
        </p:nvSpPr>
        <p:spPr>
          <a:xfrm>
            <a:off x="5625013" y="4024399"/>
            <a:ext cx="674400" cy="214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8" name="Google Shape;1441;p57"/>
          <p:cNvCxnSpPr>
            <a:stCxn id="123" idx="3"/>
          </p:cNvCxnSpPr>
          <p:nvPr/>
        </p:nvCxnSpPr>
        <p:spPr>
          <a:xfrm>
            <a:off x="6299413" y="1923418"/>
            <a:ext cx="177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9" name="Google Shape;1442;p57"/>
          <p:cNvCxnSpPr>
            <a:cxnSpLocks/>
          </p:cNvCxnSpPr>
          <p:nvPr/>
        </p:nvCxnSpPr>
        <p:spPr>
          <a:xfrm>
            <a:off x="6299458" y="3027518"/>
            <a:ext cx="177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0" name="Google Shape;1443;p57"/>
          <p:cNvCxnSpPr>
            <a:cxnSpLocks/>
          </p:cNvCxnSpPr>
          <p:nvPr/>
        </p:nvCxnSpPr>
        <p:spPr>
          <a:xfrm>
            <a:off x="6299458" y="4131643"/>
            <a:ext cx="1773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1" name="Google Shape;1444;p57"/>
          <p:cNvCxnSpPr>
            <a:cxnSpLocks/>
          </p:cNvCxnSpPr>
          <p:nvPr/>
        </p:nvCxnSpPr>
        <p:spPr>
          <a:xfrm rot="10800000">
            <a:off x="5447713" y="3579568"/>
            <a:ext cx="177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2" name="Google Shape;1445;p57"/>
          <p:cNvCxnSpPr>
            <a:cxnSpLocks/>
          </p:cNvCxnSpPr>
          <p:nvPr/>
        </p:nvCxnSpPr>
        <p:spPr>
          <a:xfrm rot="10800000">
            <a:off x="5447713" y="2475468"/>
            <a:ext cx="17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4A1FDA-6CC1-8C5C-1DDD-7754F14311AE}"/>
              </a:ext>
            </a:extLst>
          </p:cNvPr>
          <p:cNvSpPr/>
          <p:nvPr/>
        </p:nvSpPr>
        <p:spPr>
          <a:xfrm>
            <a:off x="90478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3F729-4485-BA0D-7A24-6D2905381504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0C3190CC-A1E7-F9B6-3AE9-CE46FD44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5257" y="183344"/>
            <a:ext cx="22989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A0B57D-CCD5-4938-8D37-373A40BE4FFA}"/>
              </a:ext>
            </a:extLst>
          </p:cNvPr>
          <p:cNvSpPr txBox="1">
            <a:spLocks/>
          </p:cNvSpPr>
          <p:nvPr/>
        </p:nvSpPr>
        <p:spPr>
          <a:xfrm>
            <a:off x="5784241" y="2799889"/>
            <a:ext cx="3972294" cy="843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4400" b="1">
                <a:solidFill>
                  <a:srgbClr val="FF0000"/>
                </a:solidFill>
                <a:latin typeface="Helvetica" pitchFamily="2" charset="0"/>
              </a:rPr>
              <a:t>DEMO</a:t>
            </a:r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F55993E3-32EF-4057-908F-CE11F791C4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952" y="1290573"/>
            <a:ext cx="4706380" cy="470638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26EDF67-7C81-4671-9213-2756DFA2F38A}"/>
              </a:ext>
            </a:extLst>
          </p:cNvPr>
          <p:cNvSpPr/>
          <p:nvPr/>
        </p:nvSpPr>
        <p:spPr>
          <a:xfrm>
            <a:off x="790205" y="1129169"/>
            <a:ext cx="1210044" cy="45719"/>
          </a:xfrm>
          <a:prstGeom prst="rect">
            <a:avLst/>
          </a:prstGeom>
          <a:solidFill>
            <a:srgbClr val="F89C1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BC540CE1-5CE3-45E4-80C8-49F68F5FE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753" y="375852"/>
            <a:ext cx="2298947" cy="720000"/>
          </a:xfrm>
          <a:prstGeom prst="rect">
            <a:avLst/>
          </a:prstGeom>
        </p:spPr>
      </p:pic>
      <p:grpSp>
        <p:nvGrpSpPr>
          <p:cNvPr id="13" name="Group 13">
            <a:extLst>
              <a:ext uri="{FF2B5EF4-FFF2-40B4-BE49-F238E27FC236}">
                <a16:creationId xmlns:a16="http://schemas.microsoft.com/office/drawing/2014/main" id="{BE820BF7-A737-4EAF-AABC-3B8A3CA1571E}"/>
              </a:ext>
            </a:extLst>
          </p:cNvPr>
          <p:cNvGrpSpPr/>
          <p:nvPr/>
        </p:nvGrpSpPr>
        <p:grpSpPr>
          <a:xfrm>
            <a:off x="4166887" y="498334"/>
            <a:ext cx="7316768" cy="615553"/>
            <a:chOff x="7364966" y="635059"/>
            <a:chExt cx="4012008" cy="615553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CEEA6D9-7B88-457F-AF3C-6CB0463AB62A}"/>
                </a:ext>
              </a:extLst>
            </p:cNvPr>
            <p:cNvSpPr txBox="1"/>
            <p:nvPr/>
          </p:nvSpPr>
          <p:spPr>
            <a:xfrm>
              <a:off x="7364966" y="912058"/>
              <a:ext cx="4012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HỆ THỐNG </a:t>
              </a: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QUẢN LÝ CHỢ</a:t>
              </a:r>
              <a:endParaRPr lang="vi-VN" sz="1600">
                <a:solidFill>
                  <a:schemeClr val="bg1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2283A13F-B291-4AC3-A339-67096F9490C1}"/>
                </a:ext>
              </a:extLst>
            </p:cNvPr>
            <p:cNvSpPr txBox="1"/>
            <p:nvPr/>
          </p:nvSpPr>
          <p:spPr>
            <a:xfrm>
              <a:off x="8735093" y="635059"/>
              <a:ext cx="2641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400" b="1">
                  <a:solidFill>
                    <a:srgbClr val="FF0000"/>
                  </a:solidFill>
                  <a:latin typeface="Helvetica" pitchFamily="2" charset="0"/>
                </a:rPr>
                <a:t>GIẢI PHÁP CÔNG NGHỆ THÔNG TIN &amp; VIỄN THÔNG</a:t>
              </a:r>
            </a:p>
          </p:txBody>
        </p:sp>
      </p:grpSp>
      <p:pic>
        <p:nvPicPr>
          <p:cNvPr id="16" name="Graphic 1">
            <a:extLst>
              <a:ext uri="{FF2B5EF4-FFF2-40B4-BE49-F238E27FC236}">
                <a16:creationId xmlns:a16="http://schemas.microsoft.com/office/drawing/2014/main" id="{D148A6E4-A338-4714-80B7-D2D193671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3100" y="3396402"/>
            <a:ext cx="5168900" cy="3461597"/>
          </a:xfrm>
          <a:prstGeom prst="rect">
            <a:avLst/>
          </a:prstGeom>
        </p:spPr>
      </p:pic>
      <p:pic>
        <p:nvPicPr>
          <p:cNvPr id="17" name="Graphic 2">
            <a:extLst>
              <a:ext uri="{FF2B5EF4-FFF2-40B4-BE49-F238E27FC236}">
                <a16:creationId xmlns:a16="http://schemas.microsoft.com/office/drawing/2014/main" id="{03D58967-D508-476C-AB21-A5C17304CF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6637" y="5222828"/>
            <a:ext cx="2298947" cy="7200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352293C-0968-4E46-9BC7-708EBE099271}"/>
              </a:ext>
            </a:extLst>
          </p:cNvPr>
          <p:cNvSpPr txBox="1"/>
          <p:nvPr/>
        </p:nvSpPr>
        <p:spPr>
          <a:xfrm>
            <a:off x="0" y="6341670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vi-VN" sz="1300" spc="30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bg1">
                  <a:lumMod val="6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6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57BD3-51E2-B6C7-FD04-95818F675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2A86E3-445B-581E-0B79-6512F3FE7266}"/>
              </a:ext>
            </a:extLst>
          </p:cNvPr>
          <p:cNvSpPr/>
          <p:nvPr/>
        </p:nvSpPr>
        <p:spPr>
          <a:xfrm>
            <a:off x="385214" y="1677800"/>
            <a:ext cx="1811744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8800" b="1">
                <a:solidFill>
                  <a:srgbClr val="FF0000"/>
                </a:solidFill>
                <a:latin typeface="Helvetica" panose="020B0604020202020204" pitchFamily="34" charset="0"/>
                <a:ea typeface="Roboto Slab" pitchFamily="2" charset="0"/>
                <a:cs typeface="Helvetica" panose="020B0604020202020204" pitchFamily="34" charset="0"/>
              </a:rPr>
              <a:t>01</a:t>
            </a:r>
            <a:endParaRPr lang="en-GB" sz="11500" b="1">
              <a:solidFill>
                <a:srgbClr val="FF0000"/>
              </a:solidFill>
              <a:latin typeface="Helvetica" panose="020B0604020202020204" pitchFamily="34" charset="0"/>
              <a:ea typeface="Roboto Slab" pitchFamily="2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555C3-9410-BFFD-852B-FC581031E6E0}"/>
              </a:ext>
            </a:extLst>
          </p:cNvPr>
          <p:cNvSpPr/>
          <p:nvPr/>
        </p:nvSpPr>
        <p:spPr>
          <a:xfrm>
            <a:off x="385214" y="2929070"/>
            <a:ext cx="4927721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6000" b="1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Tổng</a:t>
            </a:r>
            <a:r>
              <a:rPr lang="en-GB" sz="60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en-GB" sz="6000" b="1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quan</a:t>
            </a:r>
            <a:endParaRPr lang="en-GB" sz="6000" b="1" cap="all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F7E6AEB-5A63-D556-D9BF-6A98A760EF87}"/>
              </a:ext>
            </a:extLst>
          </p:cNvPr>
          <p:cNvGrpSpPr/>
          <p:nvPr/>
        </p:nvGrpSpPr>
        <p:grpSpPr>
          <a:xfrm>
            <a:off x="4400058" y="528440"/>
            <a:ext cx="7316768" cy="615553"/>
            <a:chOff x="7364966" y="635059"/>
            <a:chExt cx="4012008" cy="615553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D2BAE882-158D-7942-F92A-A84D1F6CBA28}"/>
                </a:ext>
              </a:extLst>
            </p:cNvPr>
            <p:cNvSpPr txBox="1"/>
            <p:nvPr/>
          </p:nvSpPr>
          <p:spPr>
            <a:xfrm>
              <a:off x="7364966" y="912058"/>
              <a:ext cx="4012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HỆ THỐNG </a:t>
              </a: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QUẢN LÝ CHỢ</a:t>
              </a:r>
              <a:endParaRPr lang="vi-VN" sz="16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7CED249-16DA-0F27-406A-1AD39BE9177E}"/>
                </a:ext>
              </a:extLst>
            </p:cNvPr>
            <p:cNvSpPr txBox="1"/>
            <p:nvPr/>
          </p:nvSpPr>
          <p:spPr>
            <a:xfrm>
              <a:off x="8735093" y="635059"/>
              <a:ext cx="2641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400" b="1">
                  <a:solidFill>
                    <a:srgbClr val="DB303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GIẢI PHÁP CÔNG NGHỆ THÔNG TIN &amp; VIỄN THÔNG</a:t>
              </a:r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id="{29C1CC27-B81B-AA9E-542C-CE71CD9DB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753" y="375852"/>
            <a:ext cx="2298947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AEBF1-27C0-1B63-7033-7AE3D5834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683" y="1677800"/>
            <a:ext cx="5565569" cy="5219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DF4A99A-DEE0-B622-0FBA-8B395862100F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fld id="{60A9CED1-97FE-4448-A972-0138B2E318A0}" type="slidenum">
              <a:rPr lang="en-US" sz="140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3</a:t>
            </a:fld>
            <a:endParaRPr lang="en-US" sz="140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5D6F3-9A6A-893D-4774-247D6839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7"/>
          <a:stretch/>
        </p:blipFill>
        <p:spPr>
          <a:xfrm>
            <a:off x="-358019" y="431684"/>
            <a:ext cx="5339648" cy="6214465"/>
          </a:xfrm>
          <a:prstGeom prst="rect">
            <a:avLst/>
          </a:prstGeom>
        </p:spPr>
      </p:pic>
      <p:sp>
        <p:nvSpPr>
          <p:cNvPr id="3" name="Freeform 30">
            <a:extLst>
              <a:ext uri="{FF2B5EF4-FFF2-40B4-BE49-F238E27FC236}">
                <a16:creationId xmlns:a16="http://schemas.microsoft.com/office/drawing/2014/main" id="{FB003971-76EB-E166-06FC-1479DD594C4D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2CCAD-A42A-0058-64AA-932611FEF577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TỔNG QUAN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A485D-B9B6-55FA-EE33-545B08B76E74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219D0-B3F5-1C38-F5D8-4F8C7C4E9BF2}"/>
              </a:ext>
            </a:extLst>
          </p:cNvPr>
          <p:cNvSpPr txBox="1"/>
          <p:nvPr/>
        </p:nvSpPr>
        <p:spPr>
          <a:xfrm>
            <a:off x="5125527" y="1189075"/>
            <a:ext cx="4855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vi-VN" sz="2000">
                <a:solidFill>
                  <a:srgbClr val="F89C1E"/>
                </a:solidFill>
              </a:rPr>
              <a:t>THỰC TRẠNG</a:t>
            </a:r>
            <a:r>
              <a:rPr lang="en-US" sz="2000">
                <a:solidFill>
                  <a:srgbClr val="F89C1E"/>
                </a:solidFill>
              </a:rPr>
              <a:t> CHỢ TRUYỀN THỐNG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6D1AD-92FD-9D2F-0E7C-5757855E89BB}"/>
              </a:ext>
            </a:extLst>
          </p:cNvPr>
          <p:cNvSpPr txBox="1"/>
          <p:nvPr/>
        </p:nvSpPr>
        <p:spPr>
          <a:xfrm>
            <a:off x="5437254" y="1813951"/>
            <a:ext cx="6437330" cy="375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Chưa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có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hoặc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có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phần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mềm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Ứng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dụng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nhưng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còn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rời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rạc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chưa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đồng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bộ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dữ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liệu</a:t>
            </a:r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Người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dân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khách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hàng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vẫn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dùng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mặt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cho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các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tác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vụ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Rất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khó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khăn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để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triển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khai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mô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hình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online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trong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thời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gian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tới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Tiểu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thương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b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uôn bán tại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chợ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vẫn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theo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cách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và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thanh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toán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thủ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công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Chưa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quản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lý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tốt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dòng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tiền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Tỷ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lệ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hộ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kinh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doanh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Phát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hành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hóa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đơn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biên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lai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vé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điện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tử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chiếm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tỷ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lệ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còn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err="1">
                <a:latin typeface="Helvetica" panose="020B0604020202020204" pitchFamily="34" charset="0"/>
                <a:cs typeface="Helvetica" panose="020B0604020202020204" pitchFamily="34" charset="0"/>
              </a:rPr>
              <a:t>thấp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0C3998-CB78-6EF2-9815-809D9D92717C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4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21E58EC2-5064-252E-45D9-07CC3691C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576D8C-6FA9-1B40-78A1-F5CF51602BF5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1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BEF2DD-FAE7-EAAF-ED82-57F901B2EB67}"/>
              </a:ext>
            </a:extLst>
          </p:cNvPr>
          <p:cNvSpPr/>
          <p:nvPr/>
        </p:nvSpPr>
        <p:spPr>
          <a:xfrm>
            <a:off x="5217382" y="196279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C90197-BE71-3722-A7CC-0F28D204CBC5}"/>
              </a:ext>
            </a:extLst>
          </p:cNvPr>
          <p:cNvSpPr/>
          <p:nvPr/>
        </p:nvSpPr>
        <p:spPr>
          <a:xfrm>
            <a:off x="5217382" y="285418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5B8824-8FFB-C3CA-B2E8-7B2B5E3A9EDF}"/>
              </a:ext>
            </a:extLst>
          </p:cNvPr>
          <p:cNvSpPr/>
          <p:nvPr/>
        </p:nvSpPr>
        <p:spPr>
          <a:xfrm>
            <a:off x="5217382" y="4066536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36E8F6-E869-319B-322F-D0CD9F0DC180}"/>
              </a:ext>
            </a:extLst>
          </p:cNvPr>
          <p:cNvSpPr/>
          <p:nvPr/>
        </p:nvSpPr>
        <p:spPr>
          <a:xfrm>
            <a:off x="5217382" y="4949157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CF63DB1-1E2E-17CA-B1C9-71A65B0160E4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109A67-B978-CF98-8EE2-1087D65ED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655" t="-24596" r="1655" b="4503"/>
          <a:stretch/>
        </p:blipFill>
        <p:spPr>
          <a:xfrm>
            <a:off x="0" y="6124922"/>
            <a:ext cx="12192000" cy="733078"/>
          </a:xfrm>
          <a:prstGeom prst="rect">
            <a:avLst/>
          </a:prstGeom>
        </p:spPr>
      </p:pic>
      <p:sp>
        <p:nvSpPr>
          <p:cNvPr id="15" name="Freeform 30">
            <a:extLst>
              <a:ext uri="{FF2B5EF4-FFF2-40B4-BE49-F238E27FC236}">
                <a16:creationId xmlns:a16="http://schemas.microsoft.com/office/drawing/2014/main" id="{24423A74-A2B7-499F-7F38-4ED2F505CDB4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F28635-019E-B3DF-C5E1-7EC85BA7A6D6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TỔNG QUAN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E3B480-DE91-046A-705A-CC6E4B62E835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A94EC6-D5EF-F2ED-D96A-1FDA225B65AB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5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22" name="Graphic 3">
            <a:extLst>
              <a:ext uri="{FF2B5EF4-FFF2-40B4-BE49-F238E27FC236}">
                <a16:creationId xmlns:a16="http://schemas.microsoft.com/office/drawing/2014/main" id="{2C8679BA-7009-56B7-DA3B-B071FCE14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E0C94B-177B-38B9-91C2-9361AC5E296F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1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E1295B4D-B86D-60A3-EEEB-7536902F0CFA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678FF0-19D6-964B-56E3-32DCB6A8F071}"/>
              </a:ext>
            </a:extLst>
          </p:cNvPr>
          <p:cNvSpPr/>
          <p:nvPr/>
        </p:nvSpPr>
        <p:spPr>
          <a:xfrm>
            <a:off x="443659" y="5666282"/>
            <a:ext cx="898541" cy="45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EEE0A8-C236-7E9E-4BB0-1B1A1C5901F1}"/>
              </a:ext>
            </a:extLst>
          </p:cNvPr>
          <p:cNvSpPr/>
          <p:nvPr/>
        </p:nvSpPr>
        <p:spPr>
          <a:xfrm>
            <a:off x="619955" y="1080111"/>
            <a:ext cx="649408" cy="191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1A9E4D-4FC6-C192-9429-765B39B08BB0}"/>
              </a:ext>
            </a:extLst>
          </p:cNvPr>
          <p:cNvSpPr/>
          <p:nvPr/>
        </p:nvSpPr>
        <p:spPr>
          <a:xfrm>
            <a:off x="6063881" y="1067621"/>
            <a:ext cx="649408" cy="191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9D7904-D61A-4942-9DE4-51E25892858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3" y="1203874"/>
            <a:ext cx="10982325" cy="4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8838F-7DD6-0352-8AA5-4DB2963A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A4A772-315F-D9C0-22B1-BA1F7F76F3D1}"/>
              </a:ext>
            </a:extLst>
          </p:cNvPr>
          <p:cNvSpPr/>
          <p:nvPr/>
        </p:nvSpPr>
        <p:spPr>
          <a:xfrm>
            <a:off x="5824808" y="1677800"/>
            <a:ext cx="1811744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8800" b="1">
                <a:solidFill>
                  <a:srgbClr val="FF000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02</a:t>
            </a:r>
            <a:endParaRPr lang="en-GB" sz="11500" b="1">
              <a:solidFill>
                <a:srgbClr val="FF0000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45694-D6F0-B0EB-C67F-ECE065D3AB54}"/>
              </a:ext>
            </a:extLst>
          </p:cNvPr>
          <p:cNvSpPr/>
          <p:nvPr/>
        </p:nvSpPr>
        <p:spPr>
          <a:xfrm>
            <a:off x="5824808" y="2929070"/>
            <a:ext cx="5892018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6000" b="1" cap="all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Giải</a:t>
            </a:r>
            <a:r>
              <a:rPr lang="en-GB" sz="6000" b="1" cap="all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en-GB" sz="6000" b="1" cap="all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pháp</a:t>
            </a:r>
            <a:endParaRPr lang="en-GB" sz="6000" b="1" cap="all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r>
              <a:rPr lang="en-GB" sz="6000" b="1" cap="all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Quản</a:t>
            </a:r>
            <a:r>
              <a:rPr lang="en-GB" sz="6000" b="1" cap="all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en-GB" sz="6000" b="1" cap="all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lý</a:t>
            </a:r>
            <a:r>
              <a:rPr lang="en-GB" sz="6000" b="1" cap="all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</a:t>
            </a:r>
            <a:r>
              <a:rPr lang="en-GB" sz="6000" b="1" cap="all" err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chợ</a:t>
            </a:r>
            <a:endParaRPr lang="en-GB" sz="6000" b="1" cap="all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764ECBEA-75E9-1EA1-9196-B9ABA7B1CDF0}"/>
              </a:ext>
            </a:extLst>
          </p:cNvPr>
          <p:cNvGrpSpPr/>
          <p:nvPr/>
        </p:nvGrpSpPr>
        <p:grpSpPr>
          <a:xfrm>
            <a:off x="4400058" y="528440"/>
            <a:ext cx="7316768" cy="615553"/>
            <a:chOff x="7364966" y="635059"/>
            <a:chExt cx="4012008" cy="615553"/>
          </a:xfrm>
        </p:grpSpPr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CC1A3E5A-43D7-20AC-1DD2-37ACF1AFD76C}"/>
                </a:ext>
              </a:extLst>
            </p:cNvPr>
            <p:cNvSpPr txBox="1"/>
            <p:nvPr/>
          </p:nvSpPr>
          <p:spPr>
            <a:xfrm>
              <a:off x="7364966" y="912058"/>
              <a:ext cx="4012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HỆ THỐNG </a:t>
              </a: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Helvetica" pitchFamily="2" charset="0"/>
                </a:rPr>
                <a:t>QUẢN LÝ CHỢ</a:t>
              </a:r>
              <a:endParaRPr lang="vi-VN" sz="1600">
                <a:solidFill>
                  <a:schemeClr val="bg1">
                    <a:lumMod val="50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C4770DEF-D2BE-E4ED-C77A-F8484572B386}"/>
                </a:ext>
              </a:extLst>
            </p:cNvPr>
            <p:cNvSpPr txBox="1"/>
            <p:nvPr/>
          </p:nvSpPr>
          <p:spPr>
            <a:xfrm>
              <a:off x="8735093" y="635059"/>
              <a:ext cx="2641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1400" b="1">
                  <a:solidFill>
                    <a:srgbClr val="DB3038"/>
                  </a:solidFill>
                  <a:latin typeface="Helvetica" pitchFamily="2" charset="0"/>
                </a:rPr>
                <a:t>GIẢI PHÁP CÔNG NGHỆ THÔNG TIN &amp; VIỄN THÔNG</a:t>
              </a:r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id="{FCC92321-A8B1-52FB-5463-E99E9AF1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753" y="375852"/>
            <a:ext cx="2298947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13CFBA-AD50-B855-E305-1F0DD63F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2357" y="1677800"/>
            <a:ext cx="5565569" cy="52199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CD39F6B-F560-A60F-8D03-18F4A7E8F5C6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solidFill>
                  <a:srgbClr val="C00000"/>
                </a:solidFill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solidFill>
                  <a:srgbClr val="C00000"/>
                </a:solidFill>
                <a:latin typeface="Helvetica" pitchFamily="2" charset="0"/>
              </a:rPr>
              <a:pPr algn="ctr"/>
              <a:t>6</a:t>
            </a:fld>
            <a:endParaRPr lang="en-US" sz="1400">
              <a:solidFill>
                <a:srgbClr val="C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AB487-1B8C-8005-A7B4-4E7114874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  <p:sp>
        <p:nvSpPr>
          <p:cNvPr id="3" name="Freeform 30">
            <a:extLst>
              <a:ext uri="{FF2B5EF4-FFF2-40B4-BE49-F238E27FC236}">
                <a16:creationId xmlns:a16="http://schemas.microsoft.com/office/drawing/2014/main" id="{85E67D94-6931-DB19-C848-1CC0E1027B5F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B6F64-66AF-1C48-CDD2-765439BBF5C9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76B24-ED70-3D04-9F19-5872890E2FE2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17F8F5-4080-979F-9255-2B4A1387343C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7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8D42B356-9EF2-E98B-2650-EB12FFEE3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F6330-3218-1211-B178-711A0E0E6185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56227B88-E282-FDB2-C74A-E6444241BEC5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2235CF-CF64-46C2-E309-0AB0FA9EBA93}"/>
              </a:ext>
            </a:extLst>
          </p:cNvPr>
          <p:cNvGrpSpPr/>
          <p:nvPr/>
        </p:nvGrpSpPr>
        <p:grpSpPr>
          <a:xfrm>
            <a:off x="515738" y="1844195"/>
            <a:ext cx="5234971" cy="830997"/>
            <a:chOff x="408467" y="1527669"/>
            <a:chExt cx="5234971" cy="830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D8EC7B-C34E-412D-6D91-691117092CB6}"/>
                </a:ext>
              </a:extLst>
            </p:cNvPr>
            <p:cNvSpPr txBox="1"/>
            <p:nvPr/>
          </p:nvSpPr>
          <p:spPr>
            <a:xfrm>
              <a:off x="855035" y="1527669"/>
              <a:ext cx="4788403" cy="83099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vi-V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Quản lý sạp, ngành hàng, người quản lý</a:t>
              </a:r>
              <a:endPara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97633A-C34A-F9D5-24EB-BFD2EC426C21}"/>
                </a:ext>
              </a:extLst>
            </p:cNvPr>
            <p:cNvSpPr txBox="1"/>
            <p:nvPr/>
          </p:nvSpPr>
          <p:spPr>
            <a:xfrm>
              <a:off x="408467" y="1527669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01.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FA3063-15FA-8645-4A21-2BE39E219BDE}"/>
              </a:ext>
            </a:extLst>
          </p:cNvPr>
          <p:cNvGrpSpPr/>
          <p:nvPr/>
        </p:nvGrpSpPr>
        <p:grpSpPr>
          <a:xfrm>
            <a:off x="515738" y="3004024"/>
            <a:ext cx="5062562" cy="461665"/>
            <a:chOff x="408467" y="2255988"/>
            <a:chExt cx="5062562" cy="4616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2910E-C551-9B73-2AC2-7F0470F027EA}"/>
                </a:ext>
              </a:extLst>
            </p:cNvPr>
            <p:cNvSpPr txBox="1"/>
            <p:nvPr/>
          </p:nvSpPr>
          <p:spPr>
            <a:xfrm>
              <a:off x="855036" y="2255988"/>
              <a:ext cx="4615993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vi-V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Quản lý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các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vi-VN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nguồn thu</a:t>
              </a:r>
              <a:endPara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CF4430-7EA4-7051-1AFC-719FCE11B15B}"/>
                </a:ext>
              </a:extLst>
            </p:cNvPr>
            <p:cNvSpPr txBox="1"/>
            <p:nvPr/>
          </p:nvSpPr>
          <p:spPr>
            <a:xfrm>
              <a:off x="408467" y="2255988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02.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CFE33-51F2-57E9-A586-FC6F311E182C}"/>
              </a:ext>
            </a:extLst>
          </p:cNvPr>
          <p:cNvGrpSpPr/>
          <p:nvPr/>
        </p:nvGrpSpPr>
        <p:grpSpPr>
          <a:xfrm>
            <a:off x="515738" y="3795643"/>
            <a:ext cx="5062561" cy="830997"/>
            <a:chOff x="408467" y="2987442"/>
            <a:chExt cx="5062561" cy="830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C140C5-DD0C-6F92-B23C-CC3DF42C14BA}"/>
                </a:ext>
              </a:extLst>
            </p:cNvPr>
            <p:cNvSpPr txBox="1"/>
            <p:nvPr/>
          </p:nvSpPr>
          <p:spPr>
            <a:xfrm>
              <a:off x="855035" y="2987442"/>
              <a:ext cx="4615993" cy="83099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Quản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lý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tạm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ngưng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-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thu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hồi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-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trả</a:t>
              </a:r>
              <a:r>
                <a:rPr lang="en-US" sz="2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 - </a:t>
              </a:r>
              <a:r>
                <a:rPr lang="en-US" sz="2400" b="1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panose="020B0604020202020204" pitchFamily="34" charset="0"/>
                </a:rPr>
                <a:t>trống</a:t>
              </a:r>
              <a:endPara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B7A308-34E2-43AD-C6F5-F4375DB7EA78}"/>
                </a:ext>
              </a:extLst>
            </p:cNvPr>
            <p:cNvSpPr txBox="1"/>
            <p:nvPr/>
          </p:nvSpPr>
          <p:spPr>
            <a:xfrm>
              <a:off x="408467" y="2987442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03.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E40F33-5F52-518C-25D6-ACF15031D387}"/>
              </a:ext>
            </a:extLst>
          </p:cNvPr>
          <p:cNvGrpSpPr/>
          <p:nvPr/>
        </p:nvGrpSpPr>
        <p:grpSpPr>
          <a:xfrm>
            <a:off x="515738" y="5014995"/>
            <a:ext cx="5234971" cy="461665"/>
            <a:chOff x="408467" y="3715761"/>
            <a:chExt cx="5234971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084C35-F907-E7FA-67AB-E80EF4305A8F}"/>
                </a:ext>
              </a:extLst>
            </p:cNvPr>
            <p:cNvSpPr txBox="1"/>
            <p:nvPr/>
          </p:nvSpPr>
          <p:spPr>
            <a:xfrm>
              <a:off x="855035" y="3715761"/>
              <a:ext cx="4788403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err="1">
                  <a:latin typeface="Helvetica" pitchFamily="2" charset="0"/>
                </a:rPr>
                <a:t>Tích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hợp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hóa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đơn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điện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tử</a:t>
              </a:r>
              <a:endParaRPr lang="en-US" sz="2400" b="1">
                <a:latin typeface="Helvetica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4C4160-9205-C683-ED36-D71D646C4CB6}"/>
                </a:ext>
              </a:extLst>
            </p:cNvPr>
            <p:cNvSpPr txBox="1"/>
            <p:nvPr/>
          </p:nvSpPr>
          <p:spPr>
            <a:xfrm>
              <a:off x="408467" y="3715761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04.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A46A0D-4C92-2622-2CAE-29C8F2650334}"/>
              </a:ext>
            </a:extLst>
          </p:cNvPr>
          <p:cNvGrpSpPr/>
          <p:nvPr/>
        </p:nvGrpSpPr>
        <p:grpSpPr>
          <a:xfrm>
            <a:off x="5994655" y="1844195"/>
            <a:ext cx="5110644" cy="461665"/>
            <a:chOff x="408467" y="4449105"/>
            <a:chExt cx="5110644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0C8FFA-3C04-8C75-F6A2-4EDFD13F909E}"/>
                </a:ext>
              </a:extLst>
            </p:cNvPr>
            <p:cNvSpPr txBox="1"/>
            <p:nvPr/>
          </p:nvSpPr>
          <p:spPr>
            <a:xfrm>
              <a:off x="896359" y="4449105"/>
              <a:ext cx="4622752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>
                  <a:latin typeface="Helvetica" pitchFamily="2" charset="0"/>
                </a:rPr>
                <a:t>App di </a:t>
              </a:r>
              <a:r>
                <a:rPr lang="en-US" sz="2400" b="1" err="1">
                  <a:latin typeface="Helvetica" pitchFamily="2" charset="0"/>
                </a:rPr>
                <a:t>động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dành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cho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bảo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vệ</a:t>
              </a:r>
              <a:endParaRPr lang="en-US" sz="2400" b="1">
                <a:latin typeface="Helvetica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FC5565-56DE-3046-ECBD-03DEF319E56B}"/>
                </a:ext>
              </a:extLst>
            </p:cNvPr>
            <p:cNvSpPr txBox="1"/>
            <p:nvPr/>
          </p:nvSpPr>
          <p:spPr>
            <a:xfrm>
              <a:off x="408467" y="4449105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05.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6D8181-136E-EB3F-E123-9F1AE1982F68}"/>
              </a:ext>
            </a:extLst>
          </p:cNvPr>
          <p:cNvGrpSpPr/>
          <p:nvPr/>
        </p:nvGrpSpPr>
        <p:grpSpPr>
          <a:xfrm>
            <a:off x="5965576" y="2609078"/>
            <a:ext cx="6040787" cy="461665"/>
            <a:chOff x="408467" y="5180432"/>
            <a:chExt cx="6929624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AE045F-2BCF-0154-E963-92156DCAC33B}"/>
                </a:ext>
              </a:extLst>
            </p:cNvPr>
            <p:cNvSpPr txBox="1"/>
            <p:nvPr/>
          </p:nvSpPr>
          <p:spPr>
            <a:xfrm>
              <a:off x="968147" y="5180432"/>
              <a:ext cx="6369944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>
                  <a:latin typeface="Helvetica" pitchFamily="2" charset="0"/>
                </a:rPr>
                <a:t>App di </a:t>
              </a:r>
              <a:r>
                <a:rPr lang="en-US" sz="2400" b="1" err="1">
                  <a:latin typeface="Helvetica" pitchFamily="2" charset="0"/>
                </a:rPr>
                <a:t>động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dành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cho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tiểu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thương</a:t>
              </a:r>
              <a:endParaRPr lang="en-US" sz="2400" b="1">
                <a:latin typeface="Helvetica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89ABE2-7777-E9A6-A457-4A0C74763896}"/>
                </a:ext>
              </a:extLst>
            </p:cNvPr>
            <p:cNvSpPr txBox="1"/>
            <p:nvPr/>
          </p:nvSpPr>
          <p:spPr>
            <a:xfrm>
              <a:off x="408467" y="5180432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06.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793D79-AAC6-C292-DA88-F24504DAF5C1}"/>
              </a:ext>
            </a:extLst>
          </p:cNvPr>
          <p:cNvGrpSpPr/>
          <p:nvPr/>
        </p:nvGrpSpPr>
        <p:grpSpPr>
          <a:xfrm>
            <a:off x="5965574" y="3400697"/>
            <a:ext cx="5097126" cy="461665"/>
            <a:chOff x="408467" y="5939940"/>
            <a:chExt cx="5097126" cy="4616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173578-D2C1-5AEB-9016-27D720F9812F}"/>
                </a:ext>
              </a:extLst>
            </p:cNvPr>
            <p:cNvSpPr txBox="1"/>
            <p:nvPr/>
          </p:nvSpPr>
          <p:spPr>
            <a:xfrm>
              <a:off x="889600" y="5939940"/>
              <a:ext cx="4615993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err="1">
                  <a:latin typeface="Helvetica" pitchFamily="2" charset="0"/>
                </a:rPr>
                <a:t>Báo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cáo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thống</a:t>
              </a:r>
              <a:r>
                <a:rPr lang="en-US" sz="2400" b="1">
                  <a:latin typeface="Helvetica" pitchFamily="2" charset="0"/>
                </a:rPr>
                <a:t> </a:t>
              </a:r>
              <a:r>
                <a:rPr lang="en-US" sz="2400" b="1" err="1">
                  <a:latin typeface="Helvetica" pitchFamily="2" charset="0"/>
                </a:rPr>
                <a:t>kê</a:t>
              </a:r>
              <a:endParaRPr lang="vi-VN" sz="2400" b="1">
                <a:latin typeface="Helvetica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6E9B1E-CF2C-4D9D-449D-51A85106B48E}"/>
                </a:ext>
              </a:extLst>
            </p:cNvPr>
            <p:cNvSpPr txBox="1"/>
            <p:nvPr/>
          </p:nvSpPr>
          <p:spPr>
            <a:xfrm>
              <a:off x="408467" y="5939940"/>
              <a:ext cx="898541" cy="4616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r>
                <a:rPr lang="en-US" sz="2400" b="1">
                  <a:solidFill>
                    <a:srgbClr val="C00000">
                      <a:alpha val="60000"/>
                    </a:srgbClr>
                  </a:solidFill>
                  <a:latin typeface="Helvetica" pitchFamily="2" charset="0"/>
                  <a:cs typeface="Times New Roman" panose="02020603050405020304" pitchFamily="18" charset="0"/>
                </a:rPr>
                <a:t>07.</a:t>
              </a:r>
              <a:endParaRPr lang="en-US" sz="2400" b="1" kern="30000">
                <a:solidFill>
                  <a:srgbClr val="C00000">
                    <a:alpha val="60000"/>
                  </a:srgbClr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8DEB0D1-4DB5-1D10-392C-B3FACBEC232A}"/>
              </a:ext>
            </a:extLst>
          </p:cNvPr>
          <p:cNvSpPr txBox="1"/>
          <p:nvPr/>
        </p:nvSpPr>
        <p:spPr>
          <a:xfrm>
            <a:off x="3668183" y="1189075"/>
            <a:ext cx="48556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 algn="ctr">
              <a:buNone/>
            </a:pPr>
            <a:r>
              <a:rPr lang="en-US" sz="3000">
                <a:solidFill>
                  <a:srgbClr val="00B050"/>
                </a:solidFill>
              </a:rPr>
              <a:t>CHỨC NĂNG</a:t>
            </a:r>
          </a:p>
        </p:txBody>
      </p:sp>
    </p:spTree>
    <p:extLst>
      <p:ext uri="{BB962C8B-B14F-4D97-AF65-F5344CB8AC3E}">
        <p14:creationId xmlns:p14="http://schemas.microsoft.com/office/powerpoint/2010/main" val="268954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5606C-8723-9A68-BF79-3DC6A83B2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55" t="-24596" r="1655" b="4503"/>
          <a:stretch/>
        </p:blipFill>
        <p:spPr>
          <a:xfrm>
            <a:off x="0" y="5234212"/>
            <a:ext cx="12192000" cy="1623788"/>
          </a:xfrm>
          <a:prstGeom prst="rect">
            <a:avLst/>
          </a:prstGeom>
        </p:spPr>
      </p:pic>
      <p:pic>
        <p:nvPicPr>
          <p:cNvPr id="3" name="Đồ họa 5">
            <a:extLst>
              <a:ext uri="{FF2B5EF4-FFF2-40B4-BE49-F238E27FC236}">
                <a16:creationId xmlns:a16="http://schemas.microsoft.com/office/drawing/2014/main" id="{719FF3F2-B702-54E0-2807-4AA14786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523" b="5466"/>
          <a:stretch/>
        </p:blipFill>
        <p:spPr>
          <a:xfrm>
            <a:off x="6470221" y="417692"/>
            <a:ext cx="5721778" cy="6440308"/>
          </a:xfrm>
          <a:prstGeom prst="rect">
            <a:avLst/>
          </a:prstGeom>
        </p:spPr>
      </p:pic>
      <p:sp>
        <p:nvSpPr>
          <p:cNvPr id="4" name="Freeform 30">
            <a:extLst>
              <a:ext uri="{FF2B5EF4-FFF2-40B4-BE49-F238E27FC236}">
                <a16:creationId xmlns:a16="http://schemas.microsoft.com/office/drawing/2014/main" id="{12FF6034-2C67-4462-9026-3198EF49E93A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A3B2A-17D4-1C9B-DCBF-B1BD74C45E5C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8A2BE-709C-D9DB-5F04-61BD7FEC4682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F0BF2-D502-C1FD-35C2-A94F28668390}"/>
              </a:ext>
            </a:extLst>
          </p:cNvPr>
          <p:cNvSpPr txBox="1"/>
          <p:nvPr/>
        </p:nvSpPr>
        <p:spPr>
          <a:xfrm>
            <a:off x="287796" y="1189075"/>
            <a:ext cx="6689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vi-VN" sz="2000">
                <a:solidFill>
                  <a:srgbClr val="F89C1E"/>
                </a:solidFill>
              </a:rPr>
              <a:t>1. QUẢN LÝ SẠP, NGÀNH HÀNG, NGƯỜI QUẢN LÝ</a:t>
            </a:r>
          </a:p>
          <a:p>
            <a:pPr marL="0" indent="0">
              <a:buNone/>
            </a:pPr>
            <a:endParaRPr lang="en-US" sz="2000">
              <a:solidFill>
                <a:srgbClr val="F89C1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83EA3-C8E8-4F62-04A6-D105DA0CD0AF}"/>
              </a:ext>
            </a:extLst>
          </p:cNvPr>
          <p:cNvSpPr txBox="1"/>
          <p:nvPr/>
        </p:nvSpPr>
        <p:spPr>
          <a:xfrm>
            <a:off x="521943" y="1813951"/>
            <a:ext cx="5721778" cy="321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khu vực sạp hàng.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danh mục người quản lý sạp hàng.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danh mục ngành hàng.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danh mục sạp – hộ kinh doanh.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Các chức năng thêm, xóa,cập nhật thông tin - tìm kiếm.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6EE404-A67E-FEA9-B442-63A573B7E9FE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8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16245938-9583-077A-6732-127B16685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9666E1-613F-D142-412F-980DF30D8975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5B8A0-839F-2D2B-C8FA-4BCD5DB83CD0}"/>
              </a:ext>
            </a:extLst>
          </p:cNvPr>
          <p:cNvSpPr/>
          <p:nvPr/>
        </p:nvSpPr>
        <p:spPr>
          <a:xfrm>
            <a:off x="379652" y="196279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EE6029B7-068E-9C45-2E34-A43A30AA3CBB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D0683F-0CBC-58B6-C206-DDA40EDA0D3A}"/>
              </a:ext>
            </a:extLst>
          </p:cNvPr>
          <p:cNvSpPr/>
          <p:nvPr/>
        </p:nvSpPr>
        <p:spPr>
          <a:xfrm>
            <a:off x="379651" y="2587612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3A0725-3194-ED92-55B3-F2DBA8ED2A4E}"/>
              </a:ext>
            </a:extLst>
          </p:cNvPr>
          <p:cNvSpPr/>
          <p:nvPr/>
        </p:nvSpPr>
        <p:spPr>
          <a:xfrm>
            <a:off x="379652" y="3185254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66C4E-27CA-9022-C1FF-581C32A4B082}"/>
              </a:ext>
            </a:extLst>
          </p:cNvPr>
          <p:cNvSpPr/>
          <p:nvPr/>
        </p:nvSpPr>
        <p:spPr>
          <a:xfrm>
            <a:off x="379652" y="3782896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6C872B-B36C-DA5B-E6E8-3209C9E9BD3D}"/>
              </a:ext>
            </a:extLst>
          </p:cNvPr>
          <p:cNvSpPr/>
          <p:nvPr/>
        </p:nvSpPr>
        <p:spPr>
          <a:xfrm>
            <a:off x="379652" y="4380538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">
            <a:extLst>
              <a:ext uri="{FF2B5EF4-FFF2-40B4-BE49-F238E27FC236}">
                <a16:creationId xmlns:a16="http://schemas.microsoft.com/office/drawing/2014/main" id="{A726B57F-2E31-CE5A-0756-E71D60AA2F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17" y="1050105"/>
            <a:ext cx="4794754" cy="5095165"/>
          </a:xfrm>
          <a:prstGeom prst="rect">
            <a:avLst/>
          </a:prstGeom>
        </p:spPr>
      </p:pic>
      <p:sp>
        <p:nvSpPr>
          <p:cNvPr id="3" name="Freeform 30">
            <a:extLst>
              <a:ext uri="{FF2B5EF4-FFF2-40B4-BE49-F238E27FC236}">
                <a16:creationId xmlns:a16="http://schemas.microsoft.com/office/drawing/2014/main" id="{6BA2FDE5-FF3B-14ED-F388-FDF65A153D3A}"/>
              </a:ext>
            </a:extLst>
          </p:cNvPr>
          <p:cNvSpPr/>
          <p:nvPr/>
        </p:nvSpPr>
        <p:spPr>
          <a:xfrm>
            <a:off x="1" y="307773"/>
            <a:ext cx="898541" cy="625364"/>
          </a:xfrm>
          <a:custGeom>
            <a:avLst/>
            <a:gdLst>
              <a:gd name="connsiteX0" fmla="*/ 0 w 898541"/>
              <a:gd name="connsiteY0" fmla="*/ 0 h 625364"/>
              <a:gd name="connsiteX1" fmla="*/ 591677 w 898541"/>
              <a:gd name="connsiteY1" fmla="*/ 0 h 625364"/>
              <a:gd name="connsiteX2" fmla="*/ 898541 w 898541"/>
              <a:gd name="connsiteY2" fmla="*/ 312682 h 625364"/>
              <a:gd name="connsiteX3" fmla="*/ 591677 w 898541"/>
              <a:gd name="connsiteY3" fmla="*/ 625364 h 625364"/>
              <a:gd name="connsiteX4" fmla="*/ 0 w 898541"/>
              <a:gd name="connsiteY4" fmla="*/ 625364 h 6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541" h="625364">
                <a:moveTo>
                  <a:pt x="0" y="0"/>
                </a:moveTo>
                <a:lnTo>
                  <a:pt x="591677" y="0"/>
                </a:lnTo>
                <a:cubicBezTo>
                  <a:pt x="761153" y="0"/>
                  <a:pt x="898541" y="139993"/>
                  <a:pt x="898541" y="312682"/>
                </a:cubicBezTo>
                <a:cubicBezTo>
                  <a:pt x="898541" y="485372"/>
                  <a:pt x="761153" y="625364"/>
                  <a:pt x="591677" y="625364"/>
                </a:cubicBezTo>
                <a:lnTo>
                  <a:pt x="0" y="625364"/>
                </a:lnTo>
                <a:close/>
              </a:path>
            </a:pathLst>
          </a:custGeom>
          <a:solidFill>
            <a:srgbClr val="DB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38163" algn="ctr"/>
            <a:endParaRPr lang="en-US" sz="2800" b="1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1B1EA-174B-6C73-B795-337B8703D2ED}"/>
              </a:ext>
            </a:extLst>
          </p:cNvPr>
          <p:cNvSpPr txBox="1"/>
          <p:nvPr/>
        </p:nvSpPr>
        <p:spPr>
          <a:xfrm>
            <a:off x="988886" y="394840"/>
            <a:ext cx="4218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GIẢI PHÁP QUẢN LÝ CHỢ</a:t>
            </a:r>
            <a:endParaRPr lang="en-US" sz="2400" b="1">
              <a:solidFill>
                <a:srgbClr val="DB3038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03F68-60C0-3FF8-5B89-E4DC24BFF914}"/>
              </a:ext>
            </a:extLst>
          </p:cNvPr>
          <p:cNvSpPr/>
          <p:nvPr/>
        </p:nvSpPr>
        <p:spPr>
          <a:xfrm>
            <a:off x="1099658" y="819477"/>
            <a:ext cx="4894997" cy="28800"/>
          </a:xfrm>
          <a:prstGeom prst="rect">
            <a:avLst/>
          </a:prstGeom>
          <a:gradFill>
            <a:gsLst>
              <a:gs pos="100000">
                <a:srgbClr val="DB3038">
                  <a:alpha val="0"/>
                </a:srgbClr>
              </a:gs>
              <a:gs pos="0">
                <a:srgbClr val="DB30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05AD8-500E-78B5-D3CB-E2FFD5B7BBAB}"/>
              </a:ext>
            </a:extLst>
          </p:cNvPr>
          <p:cNvSpPr txBox="1"/>
          <p:nvPr/>
        </p:nvSpPr>
        <p:spPr>
          <a:xfrm>
            <a:off x="5125527" y="1189075"/>
            <a:ext cx="4855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66700" indent="-266700">
              <a:buFont typeface="+mj-lt"/>
              <a:buAutoNum type="alphaUcPeriod"/>
              <a:defRPr sz="1600" b="1">
                <a:solidFill>
                  <a:srgbClr val="DB3038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vi-VN" sz="2000">
                <a:solidFill>
                  <a:srgbClr val="F89C1E"/>
                </a:solidFill>
              </a:rPr>
              <a:t>2. QUẢN LÝ </a:t>
            </a:r>
            <a:r>
              <a:rPr lang="en-US" sz="2000">
                <a:solidFill>
                  <a:srgbClr val="F89C1E"/>
                </a:solidFill>
              </a:rPr>
              <a:t>CÁC </a:t>
            </a:r>
            <a:r>
              <a:rPr lang="vi-VN" sz="2000">
                <a:solidFill>
                  <a:srgbClr val="F89C1E"/>
                </a:solidFill>
              </a:rPr>
              <a:t>NGUỒN THU</a:t>
            </a:r>
            <a:endParaRPr lang="en-US" sz="2000">
              <a:solidFill>
                <a:srgbClr val="F89C1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41496-0D23-676F-D4AA-9F4F297CDEE0}"/>
              </a:ext>
            </a:extLst>
          </p:cNvPr>
          <p:cNvSpPr txBox="1"/>
          <p:nvPr/>
        </p:nvSpPr>
        <p:spPr>
          <a:xfrm>
            <a:off x="5437254" y="1813951"/>
            <a:ext cx="6754746" cy="284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nguồn thu về phí chợ, phí bảo vệ, phí vệ sinh.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nguồn thu tiền điện, tiền nước.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Quản lý thu khác, tạm ngưng.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Tra cứu các khoản thu.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Các chức năng thêm, xóa, cập nhật thông tin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, </a:t>
            </a:r>
            <a:r>
              <a:rPr lang="vi-VN"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tìm kiếm.</a:t>
            </a: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0BD140-75AB-D94A-24F4-7AA57BE56CC0}"/>
              </a:ext>
            </a:extLst>
          </p:cNvPr>
          <p:cNvSpPr/>
          <p:nvPr/>
        </p:nvSpPr>
        <p:spPr>
          <a:xfrm>
            <a:off x="11250568" y="6145270"/>
            <a:ext cx="564262" cy="564262"/>
          </a:xfrm>
          <a:prstGeom prst="ellipse">
            <a:avLst/>
          </a:prstGeom>
          <a:solidFill>
            <a:srgbClr val="DB303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>
                <a:latin typeface="Helvetica" pitchFamily="2" charset="0"/>
              </a:rPr>
              <a:t>0</a:t>
            </a:r>
            <a:fld id="{60A9CED1-97FE-4448-A972-0138B2E318A0}" type="slidenum">
              <a:rPr lang="en-US" sz="1400" smtClean="0">
                <a:latin typeface="Helvetica" pitchFamily="2" charset="0"/>
              </a:rPr>
              <a:pPr algn="ctr"/>
              <a:t>9</a:t>
            </a:fld>
            <a:endParaRPr lang="en-US" sz="1400">
              <a:latin typeface="Helvetica" pitchFamily="2" charset="0"/>
            </a:endParaRPr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2C28A4FE-062D-004A-07C3-D98EE6503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017" y="245124"/>
            <a:ext cx="2196813" cy="688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86B52-B62F-FDA6-C9FD-3FE2B5DA3F99}"/>
              </a:ext>
            </a:extLst>
          </p:cNvPr>
          <p:cNvSpPr txBox="1"/>
          <p:nvPr/>
        </p:nvSpPr>
        <p:spPr>
          <a:xfrm>
            <a:off x="287796" y="417692"/>
            <a:ext cx="31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/>
            <a:r>
              <a:rPr lang="vi-VN" sz="2400" b="1">
                <a:solidFill>
                  <a:schemeClr val="bg1"/>
                </a:solidFill>
                <a:latin typeface="Helvetica" pitchFamily="2" charset="0"/>
              </a:rPr>
              <a:t>2</a:t>
            </a:r>
            <a:endParaRPr lang="en-US" sz="24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D0F49E-3BB4-037D-DB63-F20A039FDBC8}"/>
              </a:ext>
            </a:extLst>
          </p:cNvPr>
          <p:cNvSpPr/>
          <p:nvPr/>
        </p:nvSpPr>
        <p:spPr>
          <a:xfrm>
            <a:off x="5217382" y="1962795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D27C1F-8AE0-E2F2-2899-79DF2C995164}"/>
              </a:ext>
            </a:extLst>
          </p:cNvPr>
          <p:cNvSpPr/>
          <p:nvPr/>
        </p:nvSpPr>
        <p:spPr>
          <a:xfrm>
            <a:off x="5217382" y="2599812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CA5710-5481-4B29-DEC3-EDA848DB796C}"/>
              </a:ext>
            </a:extLst>
          </p:cNvPr>
          <p:cNvSpPr/>
          <p:nvPr/>
        </p:nvSpPr>
        <p:spPr>
          <a:xfrm>
            <a:off x="5217382" y="3172821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1C5DA9-5811-6551-3EC6-29571756A582}"/>
              </a:ext>
            </a:extLst>
          </p:cNvPr>
          <p:cNvSpPr/>
          <p:nvPr/>
        </p:nvSpPr>
        <p:spPr>
          <a:xfrm>
            <a:off x="5217382" y="3788996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B6F6B4A-FC7F-A897-4FBD-C1944F4874A3}"/>
              </a:ext>
            </a:extLst>
          </p:cNvPr>
          <p:cNvSpPr txBox="1"/>
          <p:nvPr/>
        </p:nvSpPr>
        <p:spPr>
          <a:xfrm>
            <a:off x="287796" y="6382742"/>
            <a:ext cx="6905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r>
              <a:rPr lang="vi-VN" sz="1300" spc="3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TỔNG CÔNG TY GIẢI PHÁP DOANH NGHIỆP VIETTEL</a:t>
            </a:r>
            <a:endParaRPr lang="en-US" sz="1300" spc="30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EB6AF3-6C74-EA0B-8C40-95B118B70C6E}"/>
              </a:ext>
            </a:extLst>
          </p:cNvPr>
          <p:cNvSpPr/>
          <p:nvPr/>
        </p:nvSpPr>
        <p:spPr>
          <a:xfrm>
            <a:off x="5217382" y="4365288"/>
            <a:ext cx="128016" cy="128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1781</Words>
  <Application>Microsoft Office PowerPoint</Application>
  <PresentationFormat>Màn hình rộng</PresentationFormat>
  <Paragraphs>220</Paragraphs>
  <Slides>22</Slides>
  <Notes>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3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Thông Nguyễn</dc:creator>
  <cp:lastModifiedBy>Nguyen Anh Tuan</cp:lastModifiedBy>
  <cp:revision>285</cp:revision>
  <dcterms:created xsi:type="dcterms:W3CDTF">2019-12-07T08:37:16Z</dcterms:created>
  <dcterms:modified xsi:type="dcterms:W3CDTF">2022-11-08T08:35:19Z</dcterms:modified>
</cp:coreProperties>
</file>